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9" r:id="rId4"/>
    <p:sldId id="260" r:id="rId5"/>
    <p:sldId id="261" r:id="rId6"/>
    <p:sldId id="258" r:id="rId7"/>
    <p:sldId id="263" r:id="rId8"/>
    <p:sldId id="264" r:id="rId9"/>
    <p:sldId id="265" r:id="rId10"/>
    <p:sldId id="278" r:id="rId11"/>
    <p:sldId id="279" r:id="rId12"/>
    <p:sldId id="266" r:id="rId13"/>
    <p:sldId id="268" r:id="rId14"/>
    <p:sldId id="267" r:id="rId15"/>
    <p:sldId id="273" r:id="rId16"/>
    <p:sldId id="269" r:id="rId17"/>
    <p:sldId id="270" r:id="rId18"/>
    <p:sldId id="272" r:id="rId19"/>
    <p:sldId id="274" r:id="rId20"/>
    <p:sldId id="275" r:id="rId21"/>
    <p:sldId id="276" r:id="rId22"/>
    <p:sldId id="277" r:id="rId23"/>
    <p:sldId id="280" r:id="rId24"/>
    <p:sldId id="281" r:id="rId25"/>
    <p:sldId id="26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E46E6-B32C-4256-9AE0-5D6A326CA4CB}" type="datetimeFigureOut">
              <a:rPr lang="de-CH" smtClean="0"/>
              <a:t>01.10.2025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34331-58ED-42A2-9219-11D5932E190B}" type="slidenum">
              <a:rPr lang="de-CH" smtClean="0"/>
              <a:t>‹Nr.›</a:t>
            </a:fld>
            <a:endParaRPr lang="de-CH"/>
          </a:p>
        </p:txBody>
      </p:sp>
    </p:spTree>
    <p:extLst>
      <p:ext uri="{BB962C8B-B14F-4D97-AF65-F5344CB8AC3E}">
        <p14:creationId xmlns:p14="http://schemas.microsoft.com/office/powerpoint/2010/main" val="328266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a:t>Mastertitelformat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AE22AE9-59EA-4A37-8BC5-10BD35C2400C}" type="datetime1">
              <a:rPr lang="en-US" smtClean="0"/>
              <a:t>10/1/2025</a:t>
            </a:fld>
            <a:endParaRPr lang="en-US" dirty="0"/>
          </a:p>
        </p:txBody>
      </p:sp>
      <p:sp>
        <p:nvSpPr>
          <p:cNvPr id="5" name="Footer Placeholder 4"/>
          <p:cNvSpPr>
            <a:spLocks noGrp="1"/>
          </p:cNvSpPr>
          <p:nvPr>
            <p:ph type="ftr" sz="quarter" idx="11"/>
          </p:nvPr>
        </p:nvSpPr>
        <p:spPr/>
        <p:txBody>
          <a:bodyPr/>
          <a:lstStyle/>
          <a:p>
            <a:r>
              <a:rPr lang="en-US"/>
              <a:t>Carmen Constantinou, Lindau Oktober 2025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56F2984-8AB5-43D4-BCB5-6278A7C1421D}"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28F06D7-06AF-477E-8917-72DB9EE55337}"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A7E7AA2-4348-44A7-AF8A-5AAF360CBD8C}"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666FBBD-F5A1-4E7B-976A-43FAE2CC16AF}"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a:t>Mastertitelformat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0B049B56-178B-42F8-B66B-592135BAAFCF}" type="datetime1">
              <a:rPr lang="en-US" smtClean="0"/>
              <a:t>10/1/2025</a:t>
            </a:fld>
            <a:endParaRPr lang="en-US" dirty="0"/>
          </a:p>
        </p:txBody>
      </p:sp>
      <p:sp>
        <p:nvSpPr>
          <p:cNvPr id="4" name="Footer Placeholder 3"/>
          <p:cNvSpPr>
            <a:spLocks noGrp="1"/>
          </p:cNvSpPr>
          <p:nvPr>
            <p:ph type="ftr" sz="quarter" idx="11"/>
          </p:nvPr>
        </p:nvSpPr>
        <p:spPr/>
        <p:txBody>
          <a:bodyPr/>
          <a:lstStyle/>
          <a:p>
            <a:r>
              <a:rPr lang="en-US"/>
              <a:t>Carmen Constantinou, Lindau Oktober 2025</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a:t>Mastertitelformat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7BCAF634-3A60-47CA-B44D-842A787AFB86}" type="datetime1">
              <a:rPr lang="en-US" smtClean="0"/>
              <a:t>10/1/2025</a:t>
            </a:fld>
            <a:endParaRPr lang="en-US" dirty="0"/>
          </a:p>
        </p:txBody>
      </p:sp>
      <p:sp>
        <p:nvSpPr>
          <p:cNvPr id="4" name="Footer Placeholder 3"/>
          <p:cNvSpPr>
            <a:spLocks noGrp="1"/>
          </p:cNvSpPr>
          <p:nvPr>
            <p:ph type="ftr" sz="quarter" idx="11"/>
          </p:nvPr>
        </p:nvSpPr>
        <p:spPr/>
        <p:txBody>
          <a:bodyPr/>
          <a:lstStyle/>
          <a:p>
            <a:r>
              <a:rPr lang="en-US"/>
              <a:t>Carmen Constantinou, Lindau Oktober 2025</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AA2AFA0-B553-4F26-B48F-3C5CFB6706BC}" type="datetime1">
              <a:rPr lang="en-US" smtClean="0"/>
              <a:t>10/1/2025</a:t>
            </a:fld>
            <a:endParaRPr lang="en-US" dirty="0"/>
          </a:p>
        </p:txBody>
      </p:sp>
      <p:sp>
        <p:nvSpPr>
          <p:cNvPr id="5" name="Footer Placeholder 4"/>
          <p:cNvSpPr>
            <a:spLocks noGrp="1"/>
          </p:cNvSpPr>
          <p:nvPr>
            <p:ph type="ftr" sz="quarter" idx="11"/>
          </p:nvPr>
        </p:nvSpPr>
        <p:spPr/>
        <p:txBody>
          <a:bodyPr/>
          <a:lstStyle/>
          <a:p>
            <a:r>
              <a:rPr lang="en-US"/>
              <a:t>Carmen Constantinou, Lindau Oktober 2025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44E0126-7D1A-4670-8997-C381A8063B4E}" type="datetime1">
              <a:rPr lang="en-US" smtClean="0"/>
              <a:t>10/1/2025</a:t>
            </a:fld>
            <a:endParaRPr lang="en-US" dirty="0"/>
          </a:p>
        </p:txBody>
      </p:sp>
      <p:sp>
        <p:nvSpPr>
          <p:cNvPr id="5" name="Footer Placeholder 4"/>
          <p:cNvSpPr>
            <a:spLocks noGrp="1"/>
          </p:cNvSpPr>
          <p:nvPr>
            <p:ph type="ftr" sz="quarter" idx="11"/>
          </p:nvPr>
        </p:nvSpPr>
        <p:spPr/>
        <p:txBody>
          <a:bodyPr/>
          <a:lstStyle/>
          <a:p>
            <a:r>
              <a:rPr lang="en-US"/>
              <a:t>Carmen Constantinou, Lindau Oktober 2025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AADA499-DEF1-4027-A223-A855AC7FBD22}" type="datetime1">
              <a:rPr lang="en-US" smtClean="0"/>
              <a:t>10/1/2025</a:t>
            </a:fld>
            <a:endParaRPr lang="en-US" dirty="0"/>
          </a:p>
        </p:txBody>
      </p:sp>
      <p:sp>
        <p:nvSpPr>
          <p:cNvPr id="5" name="Footer Placeholder 4"/>
          <p:cNvSpPr>
            <a:spLocks noGrp="1"/>
          </p:cNvSpPr>
          <p:nvPr>
            <p:ph type="ftr" sz="quarter" idx="11"/>
          </p:nvPr>
        </p:nvSpPr>
        <p:spPr/>
        <p:txBody>
          <a:bodyPr/>
          <a:lstStyle/>
          <a:p>
            <a:r>
              <a:rPr lang="en-US"/>
              <a:t>Carmen Constantinou, Lindau Oktober 2025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a:t>Mastertitelformat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92EF98D-6615-44DF-9F1F-8556C174051A}" type="datetime1">
              <a:rPr lang="en-US" smtClean="0"/>
              <a:t>10/1/2025</a:t>
            </a:fld>
            <a:endParaRPr lang="en-US" dirty="0"/>
          </a:p>
        </p:txBody>
      </p:sp>
      <p:sp>
        <p:nvSpPr>
          <p:cNvPr id="5" name="Footer Placeholder 4"/>
          <p:cNvSpPr>
            <a:spLocks noGrp="1"/>
          </p:cNvSpPr>
          <p:nvPr>
            <p:ph type="ftr" sz="quarter" idx="11"/>
          </p:nvPr>
        </p:nvSpPr>
        <p:spPr/>
        <p:txBody>
          <a:bodyPr/>
          <a:lstStyle/>
          <a:p>
            <a:r>
              <a:rPr lang="en-US"/>
              <a:t>Carmen Constantinou, Lindau Oktober 2025</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3F3BD24-DB10-42A1-B43A-03AFBBCC70C0}"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F3862D6-5962-4074-ACA3-F1E195EDCEEA}" type="datetime1">
              <a:rPr lang="en-US" smtClean="0"/>
              <a:t>10/1/2025</a:t>
            </a:fld>
            <a:endParaRPr lang="en-US" dirty="0"/>
          </a:p>
        </p:txBody>
      </p:sp>
      <p:sp>
        <p:nvSpPr>
          <p:cNvPr id="8" name="Footer Placeholder 7"/>
          <p:cNvSpPr>
            <a:spLocks noGrp="1"/>
          </p:cNvSpPr>
          <p:nvPr>
            <p:ph type="ftr" sz="quarter" idx="11"/>
          </p:nvPr>
        </p:nvSpPr>
        <p:spPr/>
        <p:txBody>
          <a:bodyPr/>
          <a:lstStyle/>
          <a:p>
            <a:r>
              <a:rPr lang="en-US"/>
              <a:t>Carmen Constantinou, Lindau Oktober 2025</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570FC19-91A0-4D53-B704-3D5FD396F2F3}" type="datetime1">
              <a:rPr lang="en-US" smtClean="0"/>
              <a:t>10/1/2025</a:t>
            </a:fld>
            <a:endParaRPr lang="en-US" dirty="0"/>
          </a:p>
        </p:txBody>
      </p:sp>
      <p:sp>
        <p:nvSpPr>
          <p:cNvPr id="4" name="Footer Placeholder 3"/>
          <p:cNvSpPr>
            <a:spLocks noGrp="1"/>
          </p:cNvSpPr>
          <p:nvPr>
            <p:ph type="ftr" sz="quarter" idx="11"/>
          </p:nvPr>
        </p:nvSpPr>
        <p:spPr/>
        <p:txBody>
          <a:bodyPr/>
          <a:lstStyle/>
          <a:p>
            <a:r>
              <a:rPr lang="en-US"/>
              <a:t>Carmen Constantinou, Lindau Oktober 2025</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289890D-FD16-4850-914D-8A4A9C90E38B}" type="datetime1">
              <a:rPr lang="en-US" smtClean="0"/>
              <a:t>10/1/2025</a:t>
            </a:fld>
            <a:endParaRPr lang="en-US" dirty="0"/>
          </a:p>
        </p:txBody>
      </p:sp>
      <p:sp>
        <p:nvSpPr>
          <p:cNvPr id="3" name="Footer Placeholder 2"/>
          <p:cNvSpPr>
            <a:spLocks noGrp="1"/>
          </p:cNvSpPr>
          <p:nvPr>
            <p:ph type="ftr" sz="quarter" idx="11"/>
          </p:nvPr>
        </p:nvSpPr>
        <p:spPr/>
        <p:txBody>
          <a:bodyPr/>
          <a:lstStyle/>
          <a:p>
            <a:r>
              <a:rPr lang="en-US"/>
              <a:t>Carmen Constantinou, Lindau Oktober 2025</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a:t>Mastertitelformat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8DE27E5-184D-4F68-9CF1-34EFC7314FB4}"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8C2F183-0FD4-4073-B97E-E4DA445B3D30}" type="datetime1">
              <a:rPr lang="en-US" smtClean="0"/>
              <a:t>10/1/2025</a:t>
            </a:fld>
            <a:endParaRPr lang="en-US" dirty="0"/>
          </a:p>
        </p:txBody>
      </p:sp>
      <p:sp>
        <p:nvSpPr>
          <p:cNvPr id="6" name="Footer Placeholder 5"/>
          <p:cNvSpPr>
            <a:spLocks noGrp="1"/>
          </p:cNvSpPr>
          <p:nvPr>
            <p:ph type="ftr" sz="quarter" idx="11"/>
          </p:nvPr>
        </p:nvSpPr>
        <p:spPr/>
        <p:txBody>
          <a:bodyPr/>
          <a:lstStyle/>
          <a:p>
            <a:r>
              <a:rPr lang="en-US"/>
              <a:t>Carmen Constantinou, Lindau Oktober 2025</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A3F5CE0-1293-48CF-B520-D4E816831D27}" type="datetime1">
              <a:rPr lang="en-US" smtClean="0"/>
              <a:t>10/1/2025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Carmen Constantinou, Lindau Oktober 2025</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57FBA-35A3-4A14-1D31-E414580F23A1}"/>
              </a:ext>
            </a:extLst>
          </p:cNvPr>
          <p:cNvSpPr>
            <a:spLocks noGrp="1"/>
          </p:cNvSpPr>
          <p:nvPr>
            <p:ph type="ctrTitle"/>
          </p:nvPr>
        </p:nvSpPr>
        <p:spPr/>
        <p:txBody>
          <a:bodyPr/>
          <a:lstStyle/>
          <a:p>
            <a:r>
              <a:rPr lang="de-CH" dirty="0"/>
              <a:t>Vorstellung Diplomarbeit</a:t>
            </a:r>
          </a:p>
        </p:txBody>
      </p:sp>
      <p:sp>
        <p:nvSpPr>
          <p:cNvPr id="3" name="Untertitel 2">
            <a:extLst>
              <a:ext uri="{FF2B5EF4-FFF2-40B4-BE49-F238E27FC236}">
                <a16:creationId xmlns:a16="http://schemas.microsoft.com/office/drawing/2014/main" id="{8989B658-72C2-07E2-DB42-C06B59B700D1}"/>
              </a:ext>
            </a:extLst>
          </p:cNvPr>
          <p:cNvSpPr>
            <a:spLocks noGrp="1"/>
          </p:cNvSpPr>
          <p:nvPr>
            <p:ph type="subTitle" idx="1"/>
          </p:nvPr>
        </p:nvSpPr>
        <p:spPr/>
        <p:txBody>
          <a:bodyPr/>
          <a:lstStyle/>
          <a:p>
            <a:r>
              <a:rPr lang="de-CH" dirty="0"/>
              <a:t>Intraoperative Bestrahlung (IORT)</a:t>
            </a:r>
          </a:p>
        </p:txBody>
      </p:sp>
      <p:sp>
        <p:nvSpPr>
          <p:cNvPr id="4" name="Fußzeilenplatzhalter 3">
            <a:extLst>
              <a:ext uri="{FF2B5EF4-FFF2-40B4-BE49-F238E27FC236}">
                <a16:creationId xmlns:a16="http://schemas.microsoft.com/office/drawing/2014/main" id="{1E7B59B2-752A-92D7-6187-7B2F233006E1}"/>
              </a:ext>
            </a:extLst>
          </p:cNvPr>
          <p:cNvSpPr>
            <a:spLocks noGrp="1"/>
          </p:cNvSpPr>
          <p:nvPr>
            <p:ph type="ftr" sz="quarter" idx="11"/>
          </p:nvPr>
        </p:nvSpPr>
        <p:spPr/>
        <p:txBody>
          <a:bodyPr/>
          <a:lstStyle/>
          <a:p>
            <a:r>
              <a:rPr lang="en-US" dirty="0"/>
              <a:t>Carmen Constantinou, Lindau Oktober 2025</a:t>
            </a:r>
          </a:p>
        </p:txBody>
      </p:sp>
    </p:spTree>
    <p:extLst>
      <p:ext uri="{BB962C8B-B14F-4D97-AF65-F5344CB8AC3E}">
        <p14:creationId xmlns:p14="http://schemas.microsoft.com/office/powerpoint/2010/main" val="4288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8EB0B-5088-3CD5-D285-DFEDA856A77F}"/>
              </a:ext>
            </a:extLst>
          </p:cNvPr>
          <p:cNvSpPr>
            <a:spLocks noGrp="1"/>
          </p:cNvSpPr>
          <p:nvPr>
            <p:ph type="title"/>
          </p:nvPr>
        </p:nvSpPr>
        <p:spPr>
          <a:xfrm>
            <a:off x="913776" y="618517"/>
            <a:ext cx="4125826" cy="132597"/>
          </a:xfrm>
        </p:spPr>
        <p:txBody>
          <a:bodyPr>
            <a:normAutofit fontScale="90000"/>
          </a:bodyPr>
          <a:lstStyle/>
          <a:p>
            <a:r>
              <a:rPr lang="de-CH" dirty="0"/>
              <a:t>Funktionstechnik</a:t>
            </a:r>
          </a:p>
        </p:txBody>
      </p:sp>
      <p:pic>
        <p:nvPicPr>
          <p:cNvPr id="6" name="Inhaltsplatzhalter 5" descr="Ein Bild, das Text, medizinische Ausrüstung, Screenshot, Design enthält.&#10;&#10;KI-generierte Inhalte können fehlerhaft sein.">
            <a:extLst>
              <a:ext uri="{FF2B5EF4-FFF2-40B4-BE49-F238E27FC236}">
                <a16:creationId xmlns:a16="http://schemas.microsoft.com/office/drawing/2014/main" id="{E1142254-FBBD-D65C-299F-254F16E6DA2A}"/>
              </a:ext>
            </a:extLst>
          </p:cNvPr>
          <p:cNvPicPr>
            <a:picLocks noGrp="1" noChangeAspect="1"/>
          </p:cNvPicPr>
          <p:nvPr>
            <p:ph sz="quarter" idx="13"/>
          </p:nvPr>
        </p:nvPicPr>
        <p:blipFill>
          <a:blip r:embed="rId2"/>
          <a:stretch>
            <a:fillRect/>
          </a:stretch>
        </p:blipFill>
        <p:spPr>
          <a:xfrm>
            <a:off x="5039602" y="253392"/>
            <a:ext cx="5249586" cy="6604608"/>
          </a:xfrm>
        </p:spPr>
      </p:pic>
      <p:sp>
        <p:nvSpPr>
          <p:cNvPr id="4" name="Fußzeilenplatzhalter 3">
            <a:extLst>
              <a:ext uri="{FF2B5EF4-FFF2-40B4-BE49-F238E27FC236}">
                <a16:creationId xmlns:a16="http://schemas.microsoft.com/office/drawing/2014/main" id="{AF504DB5-4134-5909-DDD0-D9EB2CFE7928}"/>
              </a:ext>
            </a:extLst>
          </p:cNvPr>
          <p:cNvSpPr>
            <a:spLocks noGrp="1"/>
          </p:cNvSpPr>
          <p:nvPr>
            <p:ph type="ftr" sz="quarter" idx="11"/>
          </p:nvPr>
        </p:nvSpPr>
        <p:spPr/>
        <p:txBody>
          <a:bodyPr/>
          <a:lstStyle/>
          <a:p>
            <a:r>
              <a:rPr lang="en-US"/>
              <a:t>Carmen Constantinou, Lindau Oktober 2025</a:t>
            </a:r>
            <a:endParaRPr lang="en-US" dirty="0"/>
          </a:p>
        </p:txBody>
      </p:sp>
      <p:sp>
        <p:nvSpPr>
          <p:cNvPr id="7" name="Textfeld 6">
            <a:extLst>
              <a:ext uri="{FF2B5EF4-FFF2-40B4-BE49-F238E27FC236}">
                <a16:creationId xmlns:a16="http://schemas.microsoft.com/office/drawing/2014/main" id="{201F17C9-C05C-32E7-E199-6C70E76E5ABE}"/>
              </a:ext>
            </a:extLst>
          </p:cNvPr>
          <p:cNvSpPr txBox="1"/>
          <p:nvPr/>
        </p:nvSpPr>
        <p:spPr>
          <a:xfrm>
            <a:off x="913773" y="6380997"/>
            <a:ext cx="9177283" cy="923330"/>
          </a:xfrm>
          <a:prstGeom prst="rect">
            <a:avLst/>
          </a:prstGeom>
          <a:noFill/>
        </p:spPr>
        <p:txBody>
          <a:bodyPr wrap="square" rtlCol="0">
            <a:spAutoFit/>
          </a:bodyPr>
          <a:lstStyle/>
          <a:p>
            <a:r>
              <a:rPr lang="de-CH" dirty="0"/>
              <a:t>Abb. 5: Funktionstechnik (Zeiss, 2023, Jena: Carl Zeiss Meditec AG.)</a:t>
            </a:r>
          </a:p>
          <a:p>
            <a:endParaRPr lang="de-CH" dirty="0"/>
          </a:p>
          <a:p>
            <a:endParaRPr lang="de-CH" dirty="0"/>
          </a:p>
        </p:txBody>
      </p:sp>
    </p:spTree>
    <p:extLst>
      <p:ext uri="{BB962C8B-B14F-4D97-AF65-F5344CB8AC3E}">
        <p14:creationId xmlns:p14="http://schemas.microsoft.com/office/powerpoint/2010/main" val="59147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Schrift, Reihe enthält.&#10;&#10;KI-generierte Inhalte können fehlerhaft sein.">
            <a:extLst>
              <a:ext uri="{FF2B5EF4-FFF2-40B4-BE49-F238E27FC236}">
                <a16:creationId xmlns:a16="http://schemas.microsoft.com/office/drawing/2014/main" id="{EBCAD358-9F11-FBF2-A813-D8F316B426E9}"/>
              </a:ext>
            </a:extLst>
          </p:cNvPr>
          <p:cNvPicPr>
            <a:picLocks noGrp="1" noChangeAspect="1"/>
          </p:cNvPicPr>
          <p:nvPr>
            <p:ph sz="quarter" idx="13"/>
          </p:nvPr>
        </p:nvPicPr>
        <p:blipFill>
          <a:blip r:embed="rId2"/>
          <a:stretch>
            <a:fillRect/>
          </a:stretch>
        </p:blipFill>
        <p:spPr>
          <a:xfrm>
            <a:off x="2272426" y="207220"/>
            <a:ext cx="9919574" cy="6060588"/>
          </a:xfrm>
        </p:spPr>
      </p:pic>
      <p:sp>
        <p:nvSpPr>
          <p:cNvPr id="4" name="Fußzeilenplatzhalter 3">
            <a:extLst>
              <a:ext uri="{FF2B5EF4-FFF2-40B4-BE49-F238E27FC236}">
                <a16:creationId xmlns:a16="http://schemas.microsoft.com/office/drawing/2014/main" id="{FBCD65B7-54F8-CFEE-8292-B484250B5F0E}"/>
              </a:ext>
            </a:extLst>
          </p:cNvPr>
          <p:cNvSpPr>
            <a:spLocks noGrp="1"/>
          </p:cNvSpPr>
          <p:nvPr>
            <p:ph type="ftr" sz="quarter" idx="11"/>
          </p:nvPr>
        </p:nvSpPr>
        <p:spPr>
          <a:xfrm>
            <a:off x="0" y="5916323"/>
            <a:ext cx="6672887" cy="365125"/>
          </a:xfrm>
        </p:spPr>
        <p:txBody>
          <a:bodyPr/>
          <a:lstStyle/>
          <a:p>
            <a:r>
              <a:rPr lang="en-US" dirty="0"/>
              <a:t>Carmen Constantinou, Lindau Oktober 2025</a:t>
            </a:r>
          </a:p>
        </p:txBody>
      </p:sp>
      <p:sp>
        <p:nvSpPr>
          <p:cNvPr id="7" name="Textfeld 6">
            <a:extLst>
              <a:ext uri="{FF2B5EF4-FFF2-40B4-BE49-F238E27FC236}">
                <a16:creationId xmlns:a16="http://schemas.microsoft.com/office/drawing/2014/main" id="{DF864AFD-CD54-77B2-5589-B129EECE3491}"/>
              </a:ext>
            </a:extLst>
          </p:cNvPr>
          <p:cNvSpPr txBox="1"/>
          <p:nvPr/>
        </p:nvSpPr>
        <p:spPr>
          <a:xfrm>
            <a:off x="3058885" y="6281448"/>
            <a:ext cx="9394371" cy="369332"/>
          </a:xfrm>
          <a:prstGeom prst="rect">
            <a:avLst/>
          </a:prstGeom>
          <a:noFill/>
        </p:spPr>
        <p:txBody>
          <a:bodyPr wrap="square" rtlCol="0">
            <a:spAutoFit/>
          </a:bodyPr>
          <a:lstStyle/>
          <a:p>
            <a:r>
              <a:rPr lang="de-CH" dirty="0"/>
              <a:t>Abb. 6: Emission (Zeiss, 2023, Jena: Carl Zeiss Meditec AG.)</a:t>
            </a:r>
          </a:p>
        </p:txBody>
      </p:sp>
    </p:spTree>
    <p:extLst>
      <p:ext uri="{BB962C8B-B14F-4D97-AF65-F5344CB8AC3E}">
        <p14:creationId xmlns:p14="http://schemas.microsoft.com/office/powerpoint/2010/main" val="315447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B601B-FCB1-6120-4862-FDC4BBE5E485}"/>
              </a:ext>
            </a:extLst>
          </p:cNvPr>
          <p:cNvSpPr>
            <a:spLocks noGrp="1"/>
          </p:cNvSpPr>
          <p:nvPr>
            <p:ph type="title"/>
          </p:nvPr>
        </p:nvSpPr>
        <p:spPr>
          <a:xfrm>
            <a:off x="913775" y="618517"/>
            <a:ext cx="10364451" cy="763969"/>
          </a:xfrm>
        </p:spPr>
        <p:txBody>
          <a:bodyPr/>
          <a:lstStyle/>
          <a:p>
            <a:r>
              <a:rPr lang="de-CH" dirty="0"/>
              <a:t>Positionierung</a:t>
            </a:r>
          </a:p>
        </p:txBody>
      </p:sp>
      <p:pic>
        <p:nvPicPr>
          <p:cNvPr id="8" name="Inhaltsplatzhalter 7" descr="Ein Bild, das medizinische Ausrüstung, medizinisch, Gesundheitsversorgung, medizinische Handschuhe enthält.&#10;&#10;KI-generierte Inhalte können fehlerhaft sein.">
            <a:extLst>
              <a:ext uri="{FF2B5EF4-FFF2-40B4-BE49-F238E27FC236}">
                <a16:creationId xmlns:a16="http://schemas.microsoft.com/office/drawing/2014/main" id="{5587D323-D293-01D5-C34D-946BD26D8757}"/>
              </a:ext>
            </a:extLst>
          </p:cNvPr>
          <p:cNvPicPr>
            <a:picLocks noGrp="1" noChangeAspect="1"/>
          </p:cNvPicPr>
          <p:nvPr>
            <p:ph sz="quarter" idx="13"/>
          </p:nvPr>
        </p:nvPicPr>
        <p:blipFill>
          <a:blip r:embed="rId2"/>
          <a:stretch>
            <a:fillRect/>
          </a:stretch>
        </p:blipFill>
        <p:spPr>
          <a:xfrm>
            <a:off x="3891756" y="1382713"/>
            <a:ext cx="4936558" cy="4936558"/>
          </a:xfrm>
        </p:spPr>
      </p:pic>
      <p:sp>
        <p:nvSpPr>
          <p:cNvPr id="4" name="Fußzeilenplatzhalter 3">
            <a:extLst>
              <a:ext uri="{FF2B5EF4-FFF2-40B4-BE49-F238E27FC236}">
                <a16:creationId xmlns:a16="http://schemas.microsoft.com/office/drawing/2014/main" id="{D8BB3B10-F491-B844-C32E-628083D5E6B0}"/>
              </a:ext>
            </a:extLst>
          </p:cNvPr>
          <p:cNvSpPr>
            <a:spLocks noGrp="1"/>
          </p:cNvSpPr>
          <p:nvPr>
            <p:ph type="ftr" sz="quarter" idx="11"/>
          </p:nvPr>
        </p:nvSpPr>
        <p:spPr/>
        <p:txBody>
          <a:bodyPr/>
          <a:lstStyle/>
          <a:p>
            <a:r>
              <a:rPr lang="en-US"/>
              <a:t>Carmen Constantinou, Lindau Oktober 2025</a:t>
            </a:r>
            <a:endParaRPr lang="en-US" dirty="0"/>
          </a:p>
        </p:txBody>
      </p:sp>
      <p:sp>
        <p:nvSpPr>
          <p:cNvPr id="10" name="Textfeld 9">
            <a:extLst>
              <a:ext uri="{FF2B5EF4-FFF2-40B4-BE49-F238E27FC236}">
                <a16:creationId xmlns:a16="http://schemas.microsoft.com/office/drawing/2014/main" id="{CC51BEEA-A1DA-4153-1130-AB93AE4F6664}"/>
              </a:ext>
            </a:extLst>
          </p:cNvPr>
          <p:cNvSpPr txBox="1"/>
          <p:nvPr/>
        </p:nvSpPr>
        <p:spPr>
          <a:xfrm>
            <a:off x="3243943" y="6239483"/>
            <a:ext cx="7848600" cy="646331"/>
          </a:xfrm>
          <a:prstGeom prst="rect">
            <a:avLst/>
          </a:prstGeom>
          <a:noFill/>
        </p:spPr>
        <p:txBody>
          <a:bodyPr wrap="square" rtlCol="0">
            <a:spAutoFit/>
          </a:bodyPr>
          <a:lstStyle/>
          <a:p>
            <a:r>
              <a:rPr lang="de-CH" dirty="0"/>
              <a:t>Abb. 7: Positionierung (Carl Zeiss Meditec AG, Datum unbekannt, Zugriff am 22.09.2025)</a:t>
            </a:r>
          </a:p>
        </p:txBody>
      </p:sp>
    </p:spTree>
    <p:extLst>
      <p:ext uri="{BB962C8B-B14F-4D97-AF65-F5344CB8AC3E}">
        <p14:creationId xmlns:p14="http://schemas.microsoft.com/office/powerpoint/2010/main" val="233150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9546C-6DEF-52E9-1C17-8918A4E25B7E}"/>
              </a:ext>
            </a:extLst>
          </p:cNvPr>
          <p:cNvSpPr>
            <a:spLocks noGrp="1"/>
          </p:cNvSpPr>
          <p:nvPr>
            <p:ph type="title"/>
          </p:nvPr>
        </p:nvSpPr>
        <p:spPr/>
        <p:txBody>
          <a:bodyPr/>
          <a:lstStyle/>
          <a:p>
            <a:r>
              <a:rPr lang="de-CH" dirty="0"/>
              <a:t>Applikatoren</a:t>
            </a:r>
          </a:p>
        </p:txBody>
      </p:sp>
      <p:pic>
        <p:nvPicPr>
          <p:cNvPr id="6" name="Inhaltsplatzhalter 5">
            <a:extLst>
              <a:ext uri="{FF2B5EF4-FFF2-40B4-BE49-F238E27FC236}">
                <a16:creationId xmlns:a16="http://schemas.microsoft.com/office/drawing/2014/main" id="{6113B8B1-FA4D-AA1C-5B4B-E7C8E34DF627}"/>
              </a:ext>
            </a:extLst>
          </p:cNvPr>
          <p:cNvPicPr>
            <a:picLocks noGrp="1" noChangeAspect="1"/>
          </p:cNvPicPr>
          <p:nvPr>
            <p:ph sz="quarter" idx="13"/>
          </p:nvPr>
        </p:nvPicPr>
        <p:blipFill>
          <a:blip r:embed="rId2"/>
          <a:stretch>
            <a:fillRect/>
          </a:stretch>
        </p:blipFill>
        <p:spPr>
          <a:xfrm>
            <a:off x="2933698" y="648082"/>
            <a:ext cx="7037616" cy="5278212"/>
          </a:xfrm>
        </p:spPr>
      </p:pic>
      <p:sp>
        <p:nvSpPr>
          <p:cNvPr id="4" name="Fußzeilenplatzhalter 3">
            <a:extLst>
              <a:ext uri="{FF2B5EF4-FFF2-40B4-BE49-F238E27FC236}">
                <a16:creationId xmlns:a16="http://schemas.microsoft.com/office/drawing/2014/main" id="{E88C962B-4751-673C-C1FD-8CC62936C3CE}"/>
              </a:ext>
            </a:extLst>
          </p:cNvPr>
          <p:cNvSpPr>
            <a:spLocks noGrp="1"/>
          </p:cNvSpPr>
          <p:nvPr>
            <p:ph type="ftr" sz="quarter" idx="11"/>
          </p:nvPr>
        </p:nvSpPr>
        <p:spPr/>
        <p:txBody>
          <a:bodyPr/>
          <a:lstStyle/>
          <a:p>
            <a:r>
              <a:rPr lang="en-US"/>
              <a:t>Carmen Constantinou, Lindau Oktober 2025</a:t>
            </a:r>
            <a:endParaRPr lang="en-US" dirty="0"/>
          </a:p>
        </p:txBody>
      </p:sp>
      <p:sp>
        <p:nvSpPr>
          <p:cNvPr id="8" name="Textfeld 7">
            <a:extLst>
              <a:ext uri="{FF2B5EF4-FFF2-40B4-BE49-F238E27FC236}">
                <a16:creationId xmlns:a16="http://schemas.microsoft.com/office/drawing/2014/main" id="{4EEDE3C9-E4F3-ECB5-F5E5-DE7B9712470D}"/>
              </a:ext>
            </a:extLst>
          </p:cNvPr>
          <p:cNvSpPr txBox="1"/>
          <p:nvPr/>
        </p:nvSpPr>
        <p:spPr>
          <a:xfrm>
            <a:off x="3788229" y="5464629"/>
            <a:ext cx="6509657" cy="923330"/>
          </a:xfrm>
          <a:prstGeom prst="rect">
            <a:avLst/>
          </a:prstGeom>
          <a:noFill/>
        </p:spPr>
        <p:txBody>
          <a:bodyPr wrap="square" rtlCol="0">
            <a:spAutoFit/>
          </a:bodyPr>
          <a:lstStyle/>
          <a:p>
            <a:r>
              <a:rPr lang="de-CH" dirty="0"/>
              <a:t>Abb. 8: Applikatoren (Carl Zeiss Meditec AG, Datum unbekannt, Zugriff am 22.09.2025)</a:t>
            </a:r>
          </a:p>
          <a:p>
            <a:endParaRPr lang="de-CH" dirty="0"/>
          </a:p>
        </p:txBody>
      </p:sp>
    </p:spTree>
    <p:extLst>
      <p:ext uri="{BB962C8B-B14F-4D97-AF65-F5344CB8AC3E}">
        <p14:creationId xmlns:p14="http://schemas.microsoft.com/office/powerpoint/2010/main" val="167502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8C8301CC-5B26-6B22-E55D-8C27398BBE95}"/>
              </a:ext>
            </a:extLst>
          </p:cNvPr>
          <p:cNvPicPr>
            <a:picLocks noGrp="1" noChangeAspect="1"/>
          </p:cNvPicPr>
          <p:nvPr>
            <p:ph sz="quarter" idx="13"/>
          </p:nvPr>
        </p:nvPicPr>
        <p:blipFill>
          <a:blip r:embed="rId2"/>
          <a:stretch>
            <a:fillRect/>
          </a:stretch>
        </p:blipFill>
        <p:spPr>
          <a:xfrm>
            <a:off x="4647574" y="411455"/>
            <a:ext cx="2107109" cy="5471820"/>
          </a:xfrm>
          <a:prstGeom prst="rect">
            <a:avLst/>
          </a:prstGeom>
        </p:spPr>
      </p:pic>
      <p:sp>
        <p:nvSpPr>
          <p:cNvPr id="4" name="Fußzeilenplatzhalter 3">
            <a:extLst>
              <a:ext uri="{FF2B5EF4-FFF2-40B4-BE49-F238E27FC236}">
                <a16:creationId xmlns:a16="http://schemas.microsoft.com/office/drawing/2014/main" id="{D3B9F7F2-2E9C-E038-4227-19F7C595E9D2}"/>
              </a:ext>
            </a:extLst>
          </p:cNvPr>
          <p:cNvSpPr>
            <a:spLocks noGrp="1"/>
          </p:cNvSpPr>
          <p:nvPr>
            <p:ph type="ftr" sz="quarter" idx="11"/>
          </p:nvPr>
        </p:nvSpPr>
        <p:spPr/>
        <p:txBody>
          <a:bodyPr/>
          <a:lstStyle/>
          <a:p>
            <a:r>
              <a:rPr lang="en-US"/>
              <a:t>Carmen Constantinou, Lindau Oktober 2025</a:t>
            </a:r>
            <a:endParaRPr lang="en-US" dirty="0"/>
          </a:p>
        </p:txBody>
      </p:sp>
      <p:sp>
        <p:nvSpPr>
          <p:cNvPr id="8" name="Textfeld 7">
            <a:extLst>
              <a:ext uri="{FF2B5EF4-FFF2-40B4-BE49-F238E27FC236}">
                <a16:creationId xmlns:a16="http://schemas.microsoft.com/office/drawing/2014/main" id="{E14760C3-7149-DEF8-3A90-E5E7EBB58B1A}"/>
              </a:ext>
            </a:extLst>
          </p:cNvPr>
          <p:cNvSpPr txBox="1"/>
          <p:nvPr/>
        </p:nvSpPr>
        <p:spPr>
          <a:xfrm>
            <a:off x="3701143" y="5976257"/>
            <a:ext cx="7369628" cy="646331"/>
          </a:xfrm>
          <a:prstGeom prst="rect">
            <a:avLst/>
          </a:prstGeom>
          <a:noFill/>
        </p:spPr>
        <p:txBody>
          <a:bodyPr wrap="square" rtlCol="0">
            <a:spAutoFit/>
          </a:bodyPr>
          <a:lstStyle/>
          <a:p>
            <a:r>
              <a:rPr lang="de-CH" dirty="0"/>
              <a:t>Abb. 9: Positionierung Mamma (</a:t>
            </a:r>
            <a:r>
              <a:rPr lang="de-CH" dirty="0" err="1"/>
              <a:t>Sunway</a:t>
            </a:r>
            <a:r>
              <a:rPr lang="de-CH" dirty="0"/>
              <a:t> Medical Center, Datum unbekannt, Zugriff am 23.09.2025)</a:t>
            </a:r>
          </a:p>
        </p:txBody>
      </p:sp>
    </p:spTree>
    <p:extLst>
      <p:ext uri="{BB962C8B-B14F-4D97-AF65-F5344CB8AC3E}">
        <p14:creationId xmlns:p14="http://schemas.microsoft.com/office/powerpoint/2010/main" val="339046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EA3A9-FDBE-22AD-61C5-C6F56E421B18}"/>
              </a:ext>
            </a:extLst>
          </p:cNvPr>
          <p:cNvSpPr>
            <a:spLocks noGrp="1"/>
          </p:cNvSpPr>
          <p:nvPr>
            <p:ph type="title"/>
          </p:nvPr>
        </p:nvSpPr>
        <p:spPr/>
        <p:txBody>
          <a:bodyPr/>
          <a:lstStyle/>
          <a:p>
            <a:r>
              <a:rPr lang="de-CH" dirty="0"/>
              <a:t>Indikationen für Einmalgabe 20 Gy / Risikofaktoren</a:t>
            </a:r>
          </a:p>
        </p:txBody>
      </p:sp>
      <p:sp>
        <p:nvSpPr>
          <p:cNvPr id="3" name="Inhaltsplatzhalter 2">
            <a:extLst>
              <a:ext uri="{FF2B5EF4-FFF2-40B4-BE49-F238E27FC236}">
                <a16:creationId xmlns:a16="http://schemas.microsoft.com/office/drawing/2014/main" id="{BC11AB9D-5D04-92EB-D2F7-1122E2B17A81}"/>
              </a:ext>
            </a:extLst>
          </p:cNvPr>
          <p:cNvSpPr>
            <a:spLocks noGrp="1"/>
          </p:cNvSpPr>
          <p:nvPr>
            <p:ph sz="quarter" idx="13"/>
          </p:nvPr>
        </p:nvSpPr>
        <p:spPr/>
        <p:txBody>
          <a:bodyPr/>
          <a:lstStyle/>
          <a:p>
            <a:r>
              <a:rPr lang="de-CH" cap="none" dirty="0"/>
              <a:t>Für eine IORT mit Intrabeam® kommen Tumore der TNM-Klassifikationsstadien T1 bis T2 in Frage, wobei ein T2-Tumor kleiner als 3,5 cm sein muss</a:t>
            </a:r>
          </a:p>
          <a:p>
            <a:r>
              <a:rPr lang="de-CH" cap="none" dirty="0"/>
              <a:t>Keinen Gefässeinbruch aufweisen </a:t>
            </a:r>
          </a:p>
          <a:p>
            <a:r>
              <a:rPr lang="de-CH" cap="none" dirty="0"/>
              <a:t>N0, M0</a:t>
            </a:r>
          </a:p>
          <a:p>
            <a:r>
              <a:rPr lang="de-CH" cap="none" dirty="0"/>
              <a:t>Das Grading darf bei der IORT G2 nicht überschreiten </a:t>
            </a:r>
          </a:p>
          <a:p>
            <a:r>
              <a:rPr lang="de-CH" cap="none" dirty="0"/>
              <a:t>R0</a:t>
            </a:r>
          </a:p>
          <a:p>
            <a:r>
              <a:rPr lang="de-CH" cap="none" dirty="0"/>
              <a:t>Hormonpositivität</a:t>
            </a:r>
          </a:p>
        </p:txBody>
      </p:sp>
      <p:sp>
        <p:nvSpPr>
          <p:cNvPr id="4" name="Fußzeilenplatzhalter 3">
            <a:extLst>
              <a:ext uri="{FF2B5EF4-FFF2-40B4-BE49-F238E27FC236}">
                <a16:creationId xmlns:a16="http://schemas.microsoft.com/office/drawing/2014/main" id="{659D20DF-2BF2-B0A3-E53A-312BD5BC6904}"/>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67482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D0D8E-46D1-4E75-1D33-D6A19783FA73}"/>
              </a:ext>
            </a:extLst>
          </p:cNvPr>
          <p:cNvSpPr>
            <a:spLocks noGrp="1"/>
          </p:cNvSpPr>
          <p:nvPr>
            <p:ph type="title"/>
          </p:nvPr>
        </p:nvSpPr>
        <p:spPr/>
        <p:txBody>
          <a:bodyPr/>
          <a:lstStyle/>
          <a:p>
            <a:r>
              <a:rPr lang="de-CH" dirty="0"/>
              <a:t>Softwarelösung </a:t>
            </a:r>
            <a:r>
              <a:rPr lang="de-CH" dirty="0" err="1"/>
              <a:t>Radiance</a:t>
            </a:r>
            <a:endParaRPr lang="de-CH" dirty="0"/>
          </a:p>
        </p:txBody>
      </p:sp>
      <p:pic>
        <p:nvPicPr>
          <p:cNvPr id="6" name="Inhaltsplatzhalter 5">
            <a:extLst>
              <a:ext uri="{FF2B5EF4-FFF2-40B4-BE49-F238E27FC236}">
                <a16:creationId xmlns:a16="http://schemas.microsoft.com/office/drawing/2014/main" id="{ABC97036-D9DE-F385-38A5-E022FCD24F53}"/>
              </a:ext>
            </a:extLst>
          </p:cNvPr>
          <p:cNvPicPr>
            <a:picLocks noGrp="1" noChangeAspect="1"/>
          </p:cNvPicPr>
          <p:nvPr>
            <p:ph sz="quarter" idx="13"/>
          </p:nvPr>
        </p:nvPicPr>
        <p:blipFill>
          <a:blip r:embed="rId2"/>
          <a:stretch>
            <a:fillRect/>
          </a:stretch>
        </p:blipFill>
        <p:spPr>
          <a:xfrm>
            <a:off x="496058" y="2129988"/>
            <a:ext cx="5278056" cy="3310359"/>
          </a:xfrm>
          <a:prstGeom prst="rect">
            <a:avLst/>
          </a:prstGeom>
        </p:spPr>
      </p:pic>
      <p:sp>
        <p:nvSpPr>
          <p:cNvPr id="4" name="Fußzeilenplatzhalter 3">
            <a:extLst>
              <a:ext uri="{FF2B5EF4-FFF2-40B4-BE49-F238E27FC236}">
                <a16:creationId xmlns:a16="http://schemas.microsoft.com/office/drawing/2014/main" id="{EC405C4F-C375-96E7-E8C7-01FA802AF9EE}"/>
              </a:ext>
            </a:extLst>
          </p:cNvPr>
          <p:cNvSpPr>
            <a:spLocks noGrp="1"/>
          </p:cNvSpPr>
          <p:nvPr>
            <p:ph type="ftr" sz="quarter" idx="11"/>
          </p:nvPr>
        </p:nvSpPr>
        <p:spPr/>
        <p:txBody>
          <a:bodyPr/>
          <a:lstStyle/>
          <a:p>
            <a:r>
              <a:rPr lang="en-US"/>
              <a:t>Carmen Constantinou, Lindau Oktober 2025</a:t>
            </a:r>
            <a:endParaRPr lang="en-US" dirty="0"/>
          </a:p>
        </p:txBody>
      </p:sp>
      <p:pic>
        <p:nvPicPr>
          <p:cNvPr id="8" name="Grafik 7">
            <a:extLst>
              <a:ext uri="{FF2B5EF4-FFF2-40B4-BE49-F238E27FC236}">
                <a16:creationId xmlns:a16="http://schemas.microsoft.com/office/drawing/2014/main" id="{11B4C8D8-633D-F1C8-39D5-D33D76ABCFFD}"/>
              </a:ext>
            </a:extLst>
          </p:cNvPr>
          <p:cNvPicPr>
            <a:picLocks noChangeAspect="1"/>
          </p:cNvPicPr>
          <p:nvPr/>
        </p:nvPicPr>
        <p:blipFill>
          <a:blip r:embed="rId3"/>
          <a:stretch>
            <a:fillRect/>
          </a:stretch>
        </p:blipFill>
        <p:spPr>
          <a:xfrm>
            <a:off x="6926146" y="2129988"/>
            <a:ext cx="4815068" cy="3310359"/>
          </a:xfrm>
          <a:prstGeom prst="rect">
            <a:avLst/>
          </a:prstGeom>
        </p:spPr>
      </p:pic>
      <p:sp>
        <p:nvSpPr>
          <p:cNvPr id="9" name="Textfeld 8">
            <a:extLst>
              <a:ext uri="{FF2B5EF4-FFF2-40B4-BE49-F238E27FC236}">
                <a16:creationId xmlns:a16="http://schemas.microsoft.com/office/drawing/2014/main" id="{67C70679-106D-81F1-5B63-B5B268E6477E}"/>
              </a:ext>
            </a:extLst>
          </p:cNvPr>
          <p:cNvSpPr txBox="1"/>
          <p:nvPr/>
        </p:nvSpPr>
        <p:spPr>
          <a:xfrm>
            <a:off x="496057" y="5617029"/>
            <a:ext cx="8005685" cy="369332"/>
          </a:xfrm>
          <a:prstGeom prst="rect">
            <a:avLst/>
          </a:prstGeom>
          <a:noFill/>
        </p:spPr>
        <p:txBody>
          <a:bodyPr wrap="square" rtlCol="0">
            <a:spAutoFit/>
          </a:bodyPr>
          <a:lstStyle/>
          <a:p>
            <a:r>
              <a:rPr lang="de-CH" dirty="0"/>
              <a:t>Abb. 10/ 11: </a:t>
            </a:r>
            <a:r>
              <a:rPr lang="de-CH" dirty="0" err="1"/>
              <a:t>Radiance</a:t>
            </a:r>
            <a:r>
              <a:rPr lang="de-CH" dirty="0"/>
              <a:t>®. (GMV GmbH, 2020, Zugriff am 23.09.2025)</a:t>
            </a:r>
          </a:p>
        </p:txBody>
      </p:sp>
    </p:spTree>
    <p:extLst>
      <p:ext uri="{BB962C8B-B14F-4D97-AF65-F5344CB8AC3E}">
        <p14:creationId xmlns:p14="http://schemas.microsoft.com/office/powerpoint/2010/main" val="426688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26E46-3871-BEBB-D6DB-71A6999AEF4D}"/>
              </a:ext>
            </a:extLst>
          </p:cNvPr>
          <p:cNvSpPr>
            <a:spLocks noGrp="1"/>
          </p:cNvSpPr>
          <p:nvPr>
            <p:ph type="title"/>
          </p:nvPr>
        </p:nvSpPr>
        <p:spPr>
          <a:xfrm>
            <a:off x="913775" y="618518"/>
            <a:ext cx="10364451" cy="720426"/>
          </a:xfrm>
        </p:spPr>
        <p:txBody>
          <a:bodyPr/>
          <a:lstStyle/>
          <a:p>
            <a:r>
              <a:rPr lang="de-CH" dirty="0"/>
              <a:t>Dosisreduktion</a:t>
            </a:r>
          </a:p>
        </p:txBody>
      </p:sp>
      <p:pic>
        <p:nvPicPr>
          <p:cNvPr id="6" name="Inhaltsplatzhalter 5">
            <a:extLst>
              <a:ext uri="{FF2B5EF4-FFF2-40B4-BE49-F238E27FC236}">
                <a16:creationId xmlns:a16="http://schemas.microsoft.com/office/drawing/2014/main" id="{C57D6D27-E679-9B7C-F78F-FB6DE5FF662F}"/>
              </a:ext>
            </a:extLst>
          </p:cNvPr>
          <p:cNvPicPr>
            <a:picLocks noGrp="1" noChangeAspect="1"/>
          </p:cNvPicPr>
          <p:nvPr>
            <p:ph sz="quarter" idx="13"/>
          </p:nvPr>
        </p:nvPicPr>
        <p:blipFill>
          <a:blip r:embed="rId2"/>
          <a:stretch>
            <a:fillRect/>
          </a:stretch>
        </p:blipFill>
        <p:spPr>
          <a:xfrm>
            <a:off x="413451" y="2214694"/>
            <a:ext cx="5779594" cy="3771578"/>
          </a:xfrm>
          <a:prstGeom prst="rect">
            <a:avLst/>
          </a:prstGeom>
        </p:spPr>
      </p:pic>
      <p:sp>
        <p:nvSpPr>
          <p:cNvPr id="4" name="Fußzeilenplatzhalter 3">
            <a:extLst>
              <a:ext uri="{FF2B5EF4-FFF2-40B4-BE49-F238E27FC236}">
                <a16:creationId xmlns:a16="http://schemas.microsoft.com/office/drawing/2014/main" id="{68875EBC-23B6-1BD4-D797-59D048D6BE43}"/>
              </a:ext>
            </a:extLst>
          </p:cNvPr>
          <p:cNvSpPr>
            <a:spLocks noGrp="1"/>
          </p:cNvSpPr>
          <p:nvPr>
            <p:ph type="ftr" sz="quarter" idx="11"/>
          </p:nvPr>
        </p:nvSpPr>
        <p:spPr/>
        <p:txBody>
          <a:bodyPr/>
          <a:lstStyle/>
          <a:p>
            <a:r>
              <a:rPr lang="en-US"/>
              <a:t>Carmen Constantinou, Lindau Oktober 2025</a:t>
            </a:r>
            <a:endParaRPr lang="en-US" dirty="0"/>
          </a:p>
        </p:txBody>
      </p:sp>
      <p:pic>
        <p:nvPicPr>
          <p:cNvPr id="8" name="Grafik 7">
            <a:extLst>
              <a:ext uri="{FF2B5EF4-FFF2-40B4-BE49-F238E27FC236}">
                <a16:creationId xmlns:a16="http://schemas.microsoft.com/office/drawing/2014/main" id="{5A0F0E76-BF5D-E0E3-3252-1449AAC4EC40}"/>
              </a:ext>
            </a:extLst>
          </p:cNvPr>
          <p:cNvPicPr>
            <a:picLocks noChangeAspect="1"/>
          </p:cNvPicPr>
          <p:nvPr/>
        </p:nvPicPr>
        <p:blipFill>
          <a:blip r:embed="rId3"/>
          <a:stretch>
            <a:fillRect/>
          </a:stretch>
        </p:blipFill>
        <p:spPr>
          <a:xfrm>
            <a:off x="5915651" y="2224058"/>
            <a:ext cx="5362575" cy="3752850"/>
          </a:xfrm>
          <a:prstGeom prst="rect">
            <a:avLst/>
          </a:prstGeom>
        </p:spPr>
      </p:pic>
      <p:sp>
        <p:nvSpPr>
          <p:cNvPr id="10" name="Textfeld 9">
            <a:extLst>
              <a:ext uri="{FF2B5EF4-FFF2-40B4-BE49-F238E27FC236}">
                <a16:creationId xmlns:a16="http://schemas.microsoft.com/office/drawing/2014/main" id="{34BF22D5-C5C0-F625-5DFA-8186AD8E22E7}"/>
              </a:ext>
            </a:extLst>
          </p:cNvPr>
          <p:cNvSpPr txBox="1"/>
          <p:nvPr/>
        </p:nvSpPr>
        <p:spPr>
          <a:xfrm>
            <a:off x="3058885" y="6065837"/>
            <a:ext cx="8632371" cy="646331"/>
          </a:xfrm>
          <a:prstGeom prst="rect">
            <a:avLst/>
          </a:prstGeom>
          <a:noFill/>
        </p:spPr>
        <p:txBody>
          <a:bodyPr wrap="square" rtlCol="0">
            <a:spAutoFit/>
          </a:bodyPr>
          <a:lstStyle/>
          <a:p>
            <a:r>
              <a:rPr lang="de-CH" dirty="0"/>
              <a:t>Abb. 12: </a:t>
            </a:r>
            <a:r>
              <a:rPr lang="de-CH" dirty="0" err="1"/>
              <a:t>Protection</a:t>
            </a:r>
            <a:r>
              <a:rPr lang="de-CH" dirty="0"/>
              <a:t>. (GMV GmbH, 2020, Zugriff am 23.09.2025)</a:t>
            </a:r>
          </a:p>
          <a:p>
            <a:endParaRPr lang="de-CH" dirty="0"/>
          </a:p>
        </p:txBody>
      </p:sp>
    </p:spTree>
    <p:extLst>
      <p:ext uri="{BB962C8B-B14F-4D97-AF65-F5344CB8AC3E}">
        <p14:creationId xmlns:p14="http://schemas.microsoft.com/office/powerpoint/2010/main" val="400542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741BB-449D-A6CF-249D-831B75012CD3}"/>
              </a:ext>
            </a:extLst>
          </p:cNvPr>
          <p:cNvSpPr>
            <a:spLocks noGrp="1"/>
          </p:cNvSpPr>
          <p:nvPr>
            <p:ph type="title"/>
          </p:nvPr>
        </p:nvSpPr>
        <p:spPr/>
        <p:txBody>
          <a:bodyPr/>
          <a:lstStyle/>
          <a:p>
            <a:r>
              <a:rPr lang="de-CH" dirty="0"/>
              <a:t>Tiefere cardiale Mortalität bei </a:t>
            </a:r>
            <a:r>
              <a:rPr lang="de-CH" dirty="0" err="1"/>
              <a:t>IORt</a:t>
            </a:r>
            <a:r>
              <a:rPr lang="de-CH" dirty="0"/>
              <a:t> mit Intrabeam </a:t>
            </a:r>
            <a:r>
              <a:rPr lang="de-CH" dirty="0" err="1"/>
              <a:t>vs</a:t>
            </a:r>
            <a:r>
              <a:rPr lang="de-CH" dirty="0"/>
              <a:t> EBRT</a:t>
            </a:r>
          </a:p>
        </p:txBody>
      </p:sp>
      <p:pic>
        <p:nvPicPr>
          <p:cNvPr id="6" name="Inhaltsplatzhalter 5" descr="Ein Bild, das Wirbellose, Zecken, rot enthält.&#10;&#10;KI-generierte Inhalte können fehlerhaft sein.">
            <a:extLst>
              <a:ext uri="{FF2B5EF4-FFF2-40B4-BE49-F238E27FC236}">
                <a16:creationId xmlns:a16="http://schemas.microsoft.com/office/drawing/2014/main" id="{B03474FD-C492-81C0-1753-6B00FCB198C7}"/>
              </a:ext>
            </a:extLst>
          </p:cNvPr>
          <p:cNvPicPr>
            <a:picLocks noGrp="1" noChangeAspect="1"/>
          </p:cNvPicPr>
          <p:nvPr>
            <p:ph sz="quarter" idx="13"/>
          </p:nvPr>
        </p:nvPicPr>
        <p:blipFill>
          <a:blip r:embed="rId2"/>
          <a:stretch>
            <a:fillRect/>
          </a:stretch>
        </p:blipFill>
        <p:spPr>
          <a:xfrm>
            <a:off x="2811003" y="1807198"/>
            <a:ext cx="6409196" cy="3797229"/>
          </a:xfrm>
        </p:spPr>
      </p:pic>
      <p:sp>
        <p:nvSpPr>
          <p:cNvPr id="4" name="Fußzeilenplatzhalter 3">
            <a:extLst>
              <a:ext uri="{FF2B5EF4-FFF2-40B4-BE49-F238E27FC236}">
                <a16:creationId xmlns:a16="http://schemas.microsoft.com/office/drawing/2014/main" id="{6ED60CA7-198C-3D45-C23B-D777D99F4E57}"/>
              </a:ext>
            </a:extLst>
          </p:cNvPr>
          <p:cNvSpPr>
            <a:spLocks noGrp="1"/>
          </p:cNvSpPr>
          <p:nvPr>
            <p:ph type="ftr" sz="quarter" idx="11"/>
          </p:nvPr>
        </p:nvSpPr>
        <p:spPr/>
        <p:txBody>
          <a:bodyPr/>
          <a:lstStyle/>
          <a:p>
            <a:r>
              <a:rPr lang="en-US"/>
              <a:t>Carmen Constantinou, Lindau Oktober 2025</a:t>
            </a:r>
            <a:endParaRPr lang="en-US" dirty="0"/>
          </a:p>
        </p:txBody>
      </p:sp>
      <p:sp>
        <p:nvSpPr>
          <p:cNvPr id="7" name="Textfeld 6">
            <a:extLst>
              <a:ext uri="{FF2B5EF4-FFF2-40B4-BE49-F238E27FC236}">
                <a16:creationId xmlns:a16="http://schemas.microsoft.com/office/drawing/2014/main" id="{D84435E3-7229-AD5B-77DD-F7748804E37F}"/>
              </a:ext>
            </a:extLst>
          </p:cNvPr>
          <p:cNvSpPr txBox="1"/>
          <p:nvPr/>
        </p:nvSpPr>
        <p:spPr>
          <a:xfrm>
            <a:off x="2811003" y="5769429"/>
            <a:ext cx="7541311" cy="646331"/>
          </a:xfrm>
          <a:prstGeom prst="rect">
            <a:avLst/>
          </a:prstGeom>
          <a:noFill/>
        </p:spPr>
        <p:txBody>
          <a:bodyPr wrap="square" rtlCol="0">
            <a:spAutoFit/>
          </a:bodyPr>
          <a:lstStyle/>
          <a:p>
            <a:r>
              <a:rPr lang="de-CH" dirty="0"/>
              <a:t>Abb. 13: OAR </a:t>
            </a:r>
            <a:r>
              <a:rPr lang="de-CH" dirty="0" err="1"/>
              <a:t>Cor</a:t>
            </a:r>
            <a:r>
              <a:rPr lang="de-CH" dirty="0"/>
              <a:t>. (</a:t>
            </a:r>
            <a:r>
              <a:rPr lang="de-CH" dirty="0" err="1"/>
              <a:t>Schindera</a:t>
            </a:r>
            <a:r>
              <a:rPr lang="de-CH" dirty="0"/>
              <a:t>, 2024, Zugriff am 23.09.2025)</a:t>
            </a:r>
          </a:p>
          <a:p>
            <a:endParaRPr lang="de-CH" dirty="0"/>
          </a:p>
        </p:txBody>
      </p:sp>
    </p:spTree>
    <p:extLst>
      <p:ext uri="{BB962C8B-B14F-4D97-AF65-F5344CB8AC3E}">
        <p14:creationId xmlns:p14="http://schemas.microsoft.com/office/powerpoint/2010/main" val="337179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B6A7D-7519-2740-5674-4BF23D1B224D}"/>
              </a:ext>
            </a:extLst>
          </p:cNvPr>
          <p:cNvSpPr>
            <a:spLocks noGrp="1"/>
          </p:cNvSpPr>
          <p:nvPr>
            <p:ph type="title"/>
          </p:nvPr>
        </p:nvSpPr>
        <p:spPr>
          <a:xfrm>
            <a:off x="913775" y="618518"/>
            <a:ext cx="10364451" cy="557140"/>
          </a:xfrm>
        </p:spPr>
        <p:txBody>
          <a:bodyPr>
            <a:normAutofit fontScale="90000"/>
          </a:bodyPr>
          <a:lstStyle/>
          <a:p>
            <a:br>
              <a:rPr lang="de-CH" b="1" dirty="0"/>
            </a:br>
            <a:r>
              <a:rPr lang="de-CH" dirty="0"/>
              <a:t>Vorteile der IORT mit Intrabeam®</a:t>
            </a:r>
          </a:p>
        </p:txBody>
      </p:sp>
      <p:sp>
        <p:nvSpPr>
          <p:cNvPr id="3" name="Inhaltsplatzhalter 2">
            <a:extLst>
              <a:ext uri="{FF2B5EF4-FFF2-40B4-BE49-F238E27FC236}">
                <a16:creationId xmlns:a16="http://schemas.microsoft.com/office/drawing/2014/main" id="{49734720-FA85-6F7F-953B-7B4002E63074}"/>
              </a:ext>
            </a:extLst>
          </p:cNvPr>
          <p:cNvSpPr>
            <a:spLocks noGrp="1"/>
          </p:cNvSpPr>
          <p:nvPr>
            <p:ph sz="quarter" idx="13"/>
          </p:nvPr>
        </p:nvSpPr>
        <p:spPr/>
        <p:txBody>
          <a:bodyPr/>
          <a:lstStyle/>
          <a:p>
            <a:r>
              <a:rPr lang="de-CH" cap="none" dirty="0"/>
              <a:t>Hemmung der Stimulation und Proliferation maligner </a:t>
            </a:r>
            <a:r>
              <a:rPr lang="de-CH" cap="none" dirty="0" err="1"/>
              <a:t>zellulae</a:t>
            </a:r>
            <a:r>
              <a:rPr lang="de-CH" cap="none" dirty="0"/>
              <a:t> (Studien, Hypothesen)</a:t>
            </a:r>
          </a:p>
          <a:p>
            <a:r>
              <a:rPr lang="de-CH" cap="none" dirty="0"/>
              <a:t>Verkürzung der Therapiedauer: 80% Einmaltherapie in selber Narkose, vorgezogener Boost</a:t>
            </a:r>
          </a:p>
          <a:p>
            <a:r>
              <a:rPr lang="de-CH" cap="none" dirty="0"/>
              <a:t>Möglichkeit zur adäquaten Nachbestrahlung für ältere Patientinnen</a:t>
            </a:r>
          </a:p>
          <a:p>
            <a:r>
              <a:rPr lang="de-CH" cap="none" dirty="0"/>
              <a:t>Geringere </a:t>
            </a:r>
            <a:r>
              <a:rPr lang="de-CH" cap="none" dirty="0" err="1"/>
              <a:t>Gewebetoxizitäten</a:t>
            </a:r>
            <a:r>
              <a:rPr lang="de-CH" cap="none" dirty="0"/>
              <a:t> nach Radiotherapie (Studien, Aussage von Patientinnen und Fotodokumentationen)</a:t>
            </a:r>
          </a:p>
          <a:p>
            <a:endParaRPr lang="de-CH" b="1" dirty="0"/>
          </a:p>
          <a:p>
            <a:endParaRPr lang="de-CH" b="1" dirty="0"/>
          </a:p>
          <a:p>
            <a:endParaRPr lang="de-CH" dirty="0"/>
          </a:p>
        </p:txBody>
      </p:sp>
      <p:sp>
        <p:nvSpPr>
          <p:cNvPr id="4" name="Fußzeilenplatzhalter 3">
            <a:extLst>
              <a:ext uri="{FF2B5EF4-FFF2-40B4-BE49-F238E27FC236}">
                <a16:creationId xmlns:a16="http://schemas.microsoft.com/office/drawing/2014/main" id="{6060FAF7-62DF-A996-25BB-18500FDFBADA}"/>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272513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884F6-E234-D3A1-08A7-FD65020CA6DB}"/>
              </a:ext>
            </a:extLst>
          </p:cNvPr>
          <p:cNvSpPr>
            <a:spLocks noGrp="1"/>
          </p:cNvSpPr>
          <p:nvPr>
            <p:ph type="title"/>
          </p:nvPr>
        </p:nvSpPr>
        <p:spPr/>
        <p:txBody>
          <a:bodyPr/>
          <a:lstStyle/>
          <a:p>
            <a:r>
              <a:rPr lang="de-CH" dirty="0"/>
              <a:t>Motivation</a:t>
            </a:r>
          </a:p>
        </p:txBody>
      </p:sp>
      <p:sp>
        <p:nvSpPr>
          <p:cNvPr id="3" name="Inhaltsplatzhalter 2">
            <a:extLst>
              <a:ext uri="{FF2B5EF4-FFF2-40B4-BE49-F238E27FC236}">
                <a16:creationId xmlns:a16="http://schemas.microsoft.com/office/drawing/2014/main" id="{CD9BB208-E967-A876-0F93-8B6523A4AF48}"/>
              </a:ext>
            </a:extLst>
          </p:cNvPr>
          <p:cNvSpPr>
            <a:spLocks noGrp="1"/>
          </p:cNvSpPr>
          <p:nvPr>
            <p:ph sz="quarter" idx="13"/>
          </p:nvPr>
        </p:nvSpPr>
        <p:spPr/>
        <p:txBody>
          <a:bodyPr>
            <a:normAutofit fontScale="92500" lnSpcReduction="20000"/>
          </a:bodyPr>
          <a:lstStyle/>
          <a:p>
            <a:r>
              <a:rPr lang="de-CH" cap="none" dirty="0"/>
              <a:t>Das Mammakarzinom ist der häufigste Tumor der Frau</a:t>
            </a:r>
          </a:p>
          <a:p>
            <a:r>
              <a:rPr lang="de-CH" cap="none" dirty="0"/>
              <a:t>Das Thema Teilbrustbestrahlung wird immer aktueller, gilt aber noch nicht als Standard</a:t>
            </a:r>
          </a:p>
          <a:p>
            <a:r>
              <a:rPr lang="de-CH" cap="none" dirty="0"/>
              <a:t>Intraoperative Bestrahlung könnte in Zukunft vermehrt eingesetzt werden</a:t>
            </a:r>
          </a:p>
          <a:p>
            <a:r>
              <a:rPr lang="de-CH" cap="none" dirty="0"/>
              <a:t>Maximale Schonung des gesunden Parenchyms- ALARA umsetzbar mit gleichbleibendem Outcome?</a:t>
            </a:r>
          </a:p>
          <a:p>
            <a:r>
              <a:rPr lang="de-CH" cap="none" dirty="0"/>
              <a:t>Ist eine Einmaldosis genug? Analyse Fraktionierungen am </a:t>
            </a:r>
            <a:r>
              <a:rPr lang="de-CH" cap="none" dirty="0" err="1"/>
              <a:t>Linac</a:t>
            </a:r>
            <a:r>
              <a:rPr lang="de-CH" cap="none" dirty="0"/>
              <a:t> vs. Intrabeam® </a:t>
            </a:r>
          </a:p>
          <a:p>
            <a:r>
              <a:rPr lang="de-CH" cap="none" dirty="0"/>
              <a:t>Welche Indikationen und Tumorstadien müssen für eine IORT gegeben sein?</a:t>
            </a:r>
          </a:p>
          <a:p>
            <a:r>
              <a:rPr lang="de-CH" cap="none" dirty="0"/>
              <a:t>Überwiegen die Vorteile einer externen Ganzbrustbestrahlung der Teilbrustbestrahlung?</a:t>
            </a:r>
          </a:p>
          <a:p>
            <a:r>
              <a:rPr lang="de-CH" cap="none" dirty="0"/>
              <a:t>Könnte die IORT als Standarttherapie in der Schweiz eingeführt werden?</a:t>
            </a:r>
          </a:p>
          <a:p>
            <a:pPr marL="0" indent="0">
              <a:buNone/>
            </a:pPr>
            <a:endParaRPr lang="de-CH" cap="none" dirty="0"/>
          </a:p>
        </p:txBody>
      </p:sp>
      <p:sp>
        <p:nvSpPr>
          <p:cNvPr id="4" name="Fußzeilenplatzhalter 3">
            <a:extLst>
              <a:ext uri="{FF2B5EF4-FFF2-40B4-BE49-F238E27FC236}">
                <a16:creationId xmlns:a16="http://schemas.microsoft.com/office/drawing/2014/main" id="{374AFBA7-98CA-86D7-343B-1CB28760D28D}"/>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203097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75671979-8B61-0C0A-61DE-DE6623EF1C12}"/>
              </a:ext>
            </a:extLst>
          </p:cNvPr>
          <p:cNvPicPr>
            <a:picLocks noGrp="1" noChangeAspect="1"/>
          </p:cNvPicPr>
          <p:nvPr>
            <p:ph sz="quarter" idx="13"/>
          </p:nvPr>
        </p:nvPicPr>
        <p:blipFill>
          <a:blip r:embed="rId2"/>
          <a:stretch>
            <a:fillRect/>
          </a:stretch>
        </p:blipFill>
        <p:spPr>
          <a:xfrm>
            <a:off x="2631087" y="0"/>
            <a:ext cx="7002770" cy="6308222"/>
          </a:xfrm>
          <a:prstGeom prst="rect">
            <a:avLst/>
          </a:prstGeom>
        </p:spPr>
      </p:pic>
      <p:sp>
        <p:nvSpPr>
          <p:cNvPr id="4" name="Fußzeilenplatzhalter 3">
            <a:extLst>
              <a:ext uri="{FF2B5EF4-FFF2-40B4-BE49-F238E27FC236}">
                <a16:creationId xmlns:a16="http://schemas.microsoft.com/office/drawing/2014/main" id="{967EC6F4-E897-22EF-3CC0-B2E64F289FEF}"/>
              </a:ext>
            </a:extLst>
          </p:cNvPr>
          <p:cNvSpPr>
            <a:spLocks noGrp="1"/>
          </p:cNvSpPr>
          <p:nvPr>
            <p:ph type="ftr" sz="quarter" idx="11"/>
          </p:nvPr>
        </p:nvSpPr>
        <p:spPr>
          <a:xfrm>
            <a:off x="184431" y="6065837"/>
            <a:ext cx="6672887" cy="365125"/>
          </a:xfrm>
        </p:spPr>
        <p:txBody>
          <a:bodyPr/>
          <a:lstStyle/>
          <a:p>
            <a:r>
              <a:rPr lang="en-US" dirty="0"/>
              <a:t>Carmen Constantinou, Lindau Oktober 2025</a:t>
            </a:r>
          </a:p>
        </p:txBody>
      </p:sp>
      <p:sp>
        <p:nvSpPr>
          <p:cNvPr id="6" name="Textfeld 5">
            <a:extLst>
              <a:ext uri="{FF2B5EF4-FFF2-40B4-BE49-F238E27FC236}">
                <a16:creationId xmlns:a16="http://schemas.microsoft.com/office/drawing/2014/main" id="{8902823F-3BC2-59CC-9D78-C6A24317E870}"/>
              </a:ext>
            </a:extLst>
          </p:cNvPr>
          <p:cNvSpPr txBox="1"/>
          <p:nvPr/>
        </p:nvSpPr>
        <p:spPr>
          <a:xfrm>
            <a:off x="2823773" y="6248399"/>
            <a:ext cx="7343484" cy="369332"/>
          </a:xfrm>
          <a:prstGeom prst="rect">
            <a:avLst/>
          </a:prstGeom>
          <a:noFill/>
        </p:spPr>
        <p:txBody>
          <a:bodyPr wrap="square" rtlCol="0">
            <a:spAutoFit/>
          </a:bodyPr>
          <a:lstStyle/>
          <a:p>
            <a:r>
              <a:rPr lang="de-CH" dirty="0"/>
              <a:t>Abb. 14: Studien (Constantinou, 2025g)</a:t>
            </a:r>
          </a:p>
        </p:txBody>
      </p:sp>
    </p:spTree>
    <p:extLst>
      <p:ext uri="{BB962C8B-B14F-4D97-AF65-F5344CB8AC3E}">
        <p14:creationId xmlns:p14="http://schemas.microsoft.com/office/powerpoint/2010/main" val="33787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777D2-66B4-B22D-63E4-C8D137BBEB2D}"/>
              </a:ext>
            </a:extLst>
          </p:cNvPr>
          <p:cNvSpPr>
            <a:spLocks noGrp="1"/>
          </p:cNvSpPr>
          <p:nvPr>
            <p:ph type="title"/>
          </p:nvPr>
        </p:nvSpPr>
        <p:spPr>
          <a:xfrm>
            <a:off x="913775" y="618517"/>
            <a:ext cx="10364451" cy="361197"/>
          </a:xfrm>
        </p:spPr>
        <p:txBody>
          <a:bodyPr>
            <a:normAutofit fontScale="90000"/>
          </a:bodyPr>
          <a:lstStyle/>
          <a:p>
            <a:r>
              <a:rPr lang="de-CH" dirty="0"/>
              <a:t>Fachliche Schlussfolgerung</a:t>
            </a:r>
          </a:p>
        </p:txBody>
      </p:sp>
      <p:sp>
        <p:nvSpPr>
          <p:cNvPr id="3" name="Inhaltsplatzhalter 2">
            <a:extLst>
              <a:ext uri="{FF2B5EF4-FFF2-40B4-BE49-F238E27FC236}">
                <a16:creationId xmlns:a16="http://schemas.microsoft.com/office/drawing/2014/main" id="{F5DF2A62-359F-AFAD-A73D-6A061F2C72BA}"/>
              </a:ext>
            </a:extLst>
          </p:cNvPr>
          <p:cNvSpPr>
            <a:spLocks noGrp="1"/>
          </p:cNvSpPr>
          <p:nvPr>
            <p:ph sz="quarter" idx="13"/>
          </p:nvPr>
        </p:nvSpPr>
        <p:spPr>
          <a:xfrm>
            <a:off x="516758" y="1307031"/>
            <a:ext cx="11588156" cy="5736026"/>
          </a:xfrm>
        </p:spPr>
        <p:txBody>
          <a:bodyPr>
            <a:normAutofit fontScale="55000" lnSpcReduction="20000"/>
          </a:bodyPr>
          <a:lstStyle/>
          <a:p>
            <a:r>
              <a:rPr lang="de-CH" sz="2900" cap="none" dirty="0"/>
              <a:t>Mit zunehmendem Alter nimmt die Anwendung der adjuvanten Radiotherapie deutlich ab, da die Standardtherapie mit täglicher EBRT über mehrere Wochen für Patientinnen über 70 Jahre eine erhebliche Belastung darstellen kann. Dies führt oft zu einem Verzicht auf die Therapie oder zu frühzeitigen Abbrüchen, was mit einem erhöhten Risiko für lokale Rezidive einhergeht. Eine vielversprechende Alternative stellt die IORT mit dem Intrabeam®-System dar. Sie erfolgt während der </a:t>
            </a:r>
            <a:r>
              <a:rPr lang="de-CH" sz="2900" cap="none" dirty="0" err="1"/>
              <a:t>Lumpektomie</a:t>
            </a:r>
            <a:r>
              <a:rPr lang="de-CH" sz="2900" cap="none" dirty="0"/>
              <a:t> unter derselben Narkose, wodurch sich die gesamte Therapiedauer erheblich verkürzt. Für 80 % der Patientinnen reicht eine einmalige IORT aus, bei weiteren 20 % führt sie zu einer deutlich reduzierten Gesamtbehandlungszeit. Nach einer IORT berichteten die Patientinnen über weniger Nebenwirkungen im Vergleich zur EBRT. Zudem hemmt IORT durch ihre Wirkung auf die Wundflüssigkeit die erneute Ansiedlung zirkulierender maligner </a:t>
            </a:r>
            <a:r>
              <a:rPr lang="de-CH" sz="2900" cap="none" dirty="0" err="1"/>
              <a:t>zellulae</a:t>
            </a:r>
            <a:r>
              <a:rPr lang="de-CH" sz="2900" cap="none" dirty="0"/>
              <a:t>, was das Rezidivrisiko weiter senkt. Die Simulation der Tumorektomie mit </a:t>
            </a:r>
            <a:r>
              <a:rPr lang="de-CH" sz="2900" cap="none" dirty="0" err="1"/>
              <a:t>Radiance</a:t>
            </a:r>
            <a:r>
              <a:rPr lang="de-CH" sz="2900" cap="none" dirty="0"/>
              <a:t>® ermöglicht eine präzise Dosimetrie, die sowohl eine optimale Abdeckung des Tumorbetts nach ICRU als auch die Schonung der OAR sicherstellt. Dies rechtfertigt die hohe Einzeldosis von 20 Gy. Die fast-forward-Studie untersuchte, ob bei EBRT die Behandlungsdauer bei gleichbleibender Tumorkontrolle verkürzt werden kann. Dabei zeigte sich, dass 26 Gy in fünf Fraktionen dem bisherigen Standard von 40 Gy in 15 Fraktionen hinsichtlich Tumorkontrolle ebenbürtig ist. Dies unterstreicht, dass moderne Bestrahlungskonzepte auch mit verkürzter Dauer wirksam sein können. Die IORT geht einen Schritt weiter: statt fraktionierter Bestrahlung erfolgt die Dosisabgabe einmalig. Die </a:t>
            </a:r>
            <a:r>
              <a:rPr lang="de-CH" sz="2900" cap="none" dirty="0" err="1"/>
              <a:t>Targit</a:t>
            </a:r>
            <a:r>
              <a:rPr lang="de-CH" sz="2900" cap="none" dirty="0"/>
              <a:t>-A-Studie zeigte hierbei eine Rezidivrate von 2,11 % im Vergleich zu 0,95 % bei EBRT. Dies bedeutet eine Differenz von 1,16 %, die jedoch innerhalb der vordefinierten Nichtunterlegenheitsgrenze von 2,5 % liegt. Die </a:t>
            </a:r>
            <a:r>
              <a:rPr lang="de-CH" sz="2900" cap="none" dirty="0" err="1"/>
              <a:t>Targit</a:t>
            </a:r>
            <a:r>
              <a:rPr lang="de-CH" sz="2900" cap="none" dirty="0"/>
              <a:t>-E-Studie, die gezielt Patientinnen ab 70 Jahren mit frühem invasivem Mammakarzinom NST untersuchte, bestätigte die Wirksamkeit mit einem </a:t>
            </a:r>
            <a:r>
              <a:rPr lang="de-CH" sz="2900" cap="none" dirty="0" err="1"/>
              <a:t>rezidivfreien</a:t>
            </a:r>
            <a:r>
              <a:rPr lang="de-CH" sz="2900" cap="none" dirty="0"/>
              <a:t> Überleben von 99,8% nach zweieinhalb Jahren und 98,5% nach fünf Jahren.</a:t>
            </a:r>
          </a:p>
          <a:p>
            <a:r>
              <a:rPr lang="de-CH" sz="2900" cap="none" dirty="0"/>
              <a:t>Die IORT ist für ältere Patientinnen mit niedrigem Rezidivrisiko eine wirksame, schonende Alternative zur Standardbestrahlung. Sie reduziert die Therapiedauer erheblich, was die Lebensqualität verbessert und zeigt zudem vergleichbare Ergebnisse hinsichtlich der Tumorkontrolle. Zur besseren Visualisierung wurden die Resultate von </a:t>
            </a:r>
            <a:r>
              <a:rPr lang="de-CH" sz="2900" cap="none" dirty="0" err="1"/>
              <a:t>Targit</a:t>
            </a:r>
            <a:r>
              <a:rPr lang="de-CH" sz="2900" cap="none" dirty="0"/>
              <a:t>-A unter Anhang bildlich dargestellt.</a:t>
            </a:r>
          </a:p>
          <a:p>
            <a:r>
              <a:rPr lang="de-CH" dirty="0"/>
              <a:t>§</a:t>
            </a:r>
          </a:p>
        </p:txBody>
      </p:sp>
      <p:sp>
        <p:nvSpPr>
          <p:cNvPr id="4" name="Fußzeilenplatzhalter 3">
            <a:extLst>
              <a:ext uri="{FF2B5EF4-FFF2-40B4-BE49-F238E27FC236}">
                <a16:creationId xmlns:a16="http://schemas.microsoft.com/office/drawing/2014/main" id="{C8F03E01-2689-205C-8245-298C8C11EDC1}"/>
              </a:ext>
            </a:extLst>
          </p:cNvPr>
          <p:cNvSpPr>
            <a:spLocks noGrp="1"/>
          </p:cNvSpPr>
          <p:nvPr>
            <p:ph type="ftr" sz="quarter" idx="11"/>
          </p:nvPr>
        </p:nvSpPr>
        <p:spPr>
          <a:xfrm>
            <a:off x="516758" y="6373132"/>
            <a:ext cx="6672887" cy="365125"/>
          </a:xfrm>
        </p:spPr>
        <p:txBody>
          <a:bodyPr/>
          <a:lstStyle/>
          <a:p>
            <a:r>
              <a:rPr lang="en-US" dirty="0"/>
              <a:t>Carmen Constantinou, Lindau Oktober 2025</a:t>
            </a:r>
          </a:p>
        </p:txBody>
      </p:sp>
    </p:spTree>
    <p:extLst>
      <p:ext uri="{BB962C8B-B14F-4D97-AF65-F5344CB8AC3E}">
        <p14:creationId xmlns:p14="http://schemas.microsoft.com/office/powerpoint/2010/main" val="750445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8F284C7-545E-26BE-6AC4-F58E80EEF4EA}"/>
              </a:ext>
            </a:extLst>
          </p:cNvPr>
          <p:cNvPicPr>
            <a:picLocks noGrp="1" noChangeAspect="1"/>
          </p:cNvPicPr>
          <p:nvPr>
            <p:ph sz="quarter" idx="13"/>
          </p:nvPr>
        </p:nvPicPr>
        <p:blipFill>
          <a:blip r:embed="rId2"/>
          <a:stretch>
            <a:fillRect/>
          </a:stretch>
        </p:blipFill>
        <p:spPr>
          <a:xfrm>
            <a:off x="2676833" y="470052"/>
            <a:ext cx="7436404" cy="6006948"/>
          </a:xfrm>
          <a:prstGeom prst="rect">
            <a:avLst/>
          </a:prstGeom>
        </p:spPr>
      </p:pic>
      <p:sp>
        <p:nvSpPr>
          <p:cNvPr id="4" name="Fußzeilenplatzhalter 3">
            <a:extLst>
              <a:ext uri="{FF2B5EF4-FFF2-40B4-BE49-F238E27FC236}">
                <a16:creationId xmlns:a16="http://schemas.microsoft.com/office/drawing/2014/main" id="{FDF1DA29-FF0C-5A1A-93A0-4790D55C18E7}"/>
              </a:ext>
            </a:extLst>
          </p:cNvPr>
          <p:cNvSpPr>
            <a:spLocks noGrp="1"/>
          </p:cNvSpPr>
          <p:nvPr>
            <p:ph type="ftr" sz="quarter" idx="11"/>
          </p:nvPr>
        </p:nvSpPr>
        <p:spPr>
          <a:xfrm>
            <a:off x="0" y="6344211"/>
            <a:ext cx="6672887" cy="365125"/>
          </a:xfrm>
        </p:spPr>
        <p:txBody>
          <a:bodyPr/>
          <a:lstStyle/>
          <a:p>
            <a:r>
              <a:rPr lang="en-US" dirty="0"/>
              <a:t>Carmen Constantinou, Lindau Oktober 2025</a:t>
            </a:r>
          </a:p>
        </p:txBody>
      </p:sp>
      <p:sp>
        <p:nvSpPr>
          <p:cNvPr id="9" name="Textfeld 8">
            <a:extLst>
              <a:ext uri="{FF2B5EF4-FFF2-40B4-BE49-F238E27FC236}">
                <a16:creationId xmlns:a16="http://schemas.microsoft.com/office/drawing/2014/main" id="{6468AFD5-9AE5-B2A1-AC64-D0E4D52305AB}"/>
              </a:ext>
            </a:extLst>
          </p:cNvPr>
          <p:cNvSpPr txBox="1"/>
          <p:nvPr/>
        </p:nvSpPr>
        <p:spPr>
          <a:xfrm>
            <a:off x="2676833" y="6344211"/>
            <a:ext cx="8023824" cy="646331"/>
          </a:xfrm>
          <a:prstGeom prst="rect">
            <a:avLst/>
          </a:prstGeom>
          <a:noFill/>
        </p:spPr>
        <p:txBody>
          <a:bodyPr wrap="square" rtlCol="0">
            <a:spAutoFit/>
          </a:bodyPr>
          <a:lstStyle/>
          <a:p>
            <a:r>
              <a:rPr lang="de-CH" dirty="0"/>
              <a:t>Abb. 13. </a:t>
            </a:r>
            <a:r>
              <a:rPr lang="de-CH" dirty="0" err="1"/>
              <a:t>Targit</a:t>
            </a:r>
            <a:r>
              <a:rPr lang="de-CH" dirty="0"/>
              <a:t> A Resultate (</a:t>
            </a:r>
            <a:r>
              <a:rPr lang="de-CH" dirty="0" err="1"/>
              <a:t>Vaidya</a:t>
            </a:r>
            <a:r>
              <a:rPr lang="de-CH" dirty="0"/>
              <a:t> et al., 2023, S. 2)</a:t>
            </a:r>
          </a:p>
          <a:p>
            <a:endParaRPr lang="de-CH" dirty="0"/>
          </a:p>
        </p:txBody>
      </p:sp>
    </p:spTree>
    <p:extLst>
      <p:ext uri="{BB962C8B-B14F-4D97-AF65-F5344CB8AC3E}">
        <p14:creationId xmlns:p14="http://schemas.microsoft.com/office/powerpoint/2010/main" val="319361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66095-1EBC-81BA-4A87-5D1E9211E4DF}"/>
              </a:ext>
            </a:extLst>
          </p:cNvPr>
          <p:cNvSpPr>
            <a:spLocks noGrp="1"/>
          </p:cNvSpPr>
          <p:nvPr>
            <p:ph type="title"/>
          </p:nvPr>
        </p:nvSpPr>
        <p:spPr/>
        <p:txBody>
          <a:bodyPr/>
          <a:lstStyle/>
          <a:p>
            <a:r>
              <a:rPr lang="de-CH" dirty="0"/>
              <a:t>Ausblick</a:t>
            </a:r>
          </a:p>
        </p:txBody>
      </p:sp>
      <p:sp>
        <p:nvSpPr>
          <p:cNvPr id="3" name="Inhaltsplatzhalter 2">
            <a:extLst>
              <a:ext uri="{FF2B5EF4-FFF2-40B4-BE49-F238E27FC236}">
                <a16:creationId xmlns:a16="http://schemas.microsoft.com/office/drawing/2014/main" id="{50DBBCAB-D519-4F6F-2116-9100B36C610B}"/>
              </a:ext>
            </a:extLst>
          </p:cNvPr>
          <p:cNvSpPr>
            <a:spLocks noGrp="1"/>
          </p:cNvSpPr>
          <p:nvPr>
            <p:ph sz="quarter" idx="13"/>
          </p:nvPr>
        </p:nvSpPr>
        <p:spPr/>
        <p:txBody>
          <a:bodyPr>
            <a:normAutofit fontScale="85000" lnSpcReduction="20000"/>
          </a:bodyPr>
          <a:lstStyle/>
          <a:p>
            <a:r>
              <a:rPr lang="de-CH" cap="none" dirty="0"/>
              <a:t>Intrabeam 7 hat im April 2025 die Marktzulassung in den USA erhalten und verfügt über:</a:t>
            </a:r>
          </a:p>
          <a:p>
            <a:r>
              <a:rPr lang="de-CH" cap="none" dirty="0"/>
              <a:t>Keine Limitation der Achsen</a:t>
            </a:r>
          </a:p>
          <a:p>
            <a:r>
              <a:rPr lang="de-CH" cap="none" dirty="0"/>
              <a:t>Einweg Applikatoren sowie Einwegmesswerkzeug</a:t>
            </a:r>
          </a:p>
          <a:p>
            <a:r>
              <a:rPr lang="de-CH" cap="none" dirty="0"/>
              <a:t>Sterile Haube erzeugt ein Vakuum, liegt somit eng am Gerät an</a:t>
            </a:r>
          </a:p>
          <a:p>
            <a:r>
              <a:rPr lang="de-CH" cap="none" dirty="0"/>
              <a:t>Remote- Möglichkeit neu gegeben</a:t>
            </a:r>
          </a:p>
          <a:p>
            <a:r>
              <a:rPr lang="de-CH" cap="none" dirty="0"/>
              <a:t>Weitere Studien zur Veränderung des </a:t>
            </a:r>
            <a:r>
              <a:rPr lang="de-CH" cap="none" dirty="0" err="1"/>
              <a:t>Tumormillieus</a:t>
            </a:r>
            <a:r>
              <a:rPr lang="de-CH" cap="none" dirty="0"/>
              <a:t> durch IORT laufen, Endzeitpunkt zwischen Mitte 2026 und Ende 2027 zu erwarten</a:t>
            </a:r>
          </a:p>
          <a:p>
            <a:r>
              <a:rPr lang="de-CH" cap="none" dirty="0"/>
              <a:t>Auswertungen bezüglich Outcomes laufen (10 Jahres Resultate) </a:t>
            </a:r>
          </a:p>
          <a:p>
            <a:r>
              <a:rPr lang="de-CH" cap="none" dirty="0"/>
              <a:t>Diskussion: In der Schweiz als Standard einsetzbar? </a:t>
            </a:r>
          </a:p>
          <a:p>
            <a:pPr marL="0" indent="0">
              <a:buNone/>
            </a:pPr>
            <a:endParaRPr lang="de-CH" dirty="0"/>
          </a:p>
        </p:txBody>
      </p:sp>
      <p:sp>
        <p:nvSpPr>
          <p:cNvPr id="4" name="Fußzeilenplatzhalter 3">
            <a:extLst>
              <a:ext uri="{FF2B5EF4-FFF2-40B4-BE49-F238E27FC236}">
                <a16:creationId xmlns:a16="http://schemas.microsoft.com/office/drawing/2014/main" id="{BAA8D6EE-4DC8-74AF-3DC1-12F674ADE797}"/>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248446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14472-8029-A15F-89C8-006D76D382E0}"/>
              </a:ext>
            </a:extLst>
          </p:cNvPr>
          <p:cNvSpPr>
            <a:spLocks noGrp="1"/>
          </p:cNvSpPr>
          <p:nvPr>
            <p:ph type="title"/>
          </p:nvPr>
        </p:nvSpPr>
        <p:spPr>
          <a:xfrm>
            <a:off x="663403" y="2630911"/>
            <a:ext cx="10364451" cy="1596177"/>
          </a:xfrm>
        </p:spPr>
        <p:txBody>
          <a:bodyPr/>
          <a:lstStyle/>
          <a:p>
            <a:r>
              <a:rPr lang="de-CH" dirty="0"/>
              <a:t>Fragen?</a:t>
            </a:r>
          </a:p>
        </p:txBody>
      </p:sp>
      <p:sp>
        <p:nvSpPr>
          <p:cNvPr id="4" name="Fußzeilenplatzhalter 3">
            <a:extLst>
              <a:ext uri="{FF2B5EF4-FFF2-40B4-BE49-F238E27FC236}">
                <a16:creationId xmlns:a16="http://schemas.microsoft.com/office/drawing/2014/main" id="{52DE8714-15D1-5A3A-0A39-9CA9CD84C5E6}"/>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1051004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F492F-8244-FB77-A2C3-6AF59F2DB746}"/>
              </a:ext>
            </a:extLst>
          </p:cNvPr>
          <p:cNvSpPr>
            <a:spLocks noGrp="1"/>
          </p:cNvSpPr>
          <p:nvPr>
            <p:ph type="title"/>
          </p:nvPr>
        </p:nvSpPr>
        <p:spPr/>
        <p:txBody>
          <a:bodyPr/>
          <a:lstStyle/>
          <a:p>
            <a:r>
              <a:rPr lang="de-CH" dirty="0"/>
              <a:t>Literaturverzeichnis</a:t>
            </a:r>
          </a:p>
        </p:txBody>
      </p:sp>
      <p:sp>
        <p:nvSpPr>
          <p:cNvPr id="3" name="Inhaltsplatzhalter 2">
            <a:extLst>
              <a:ext uri="{FF2B5EF4-FFF2-40B4-BE49-F238E27FC236}">
                <a16:creationId xmlns:a16="http://schemas.microsoft.com/office/drawing/2014/main" id="{C9FD417D-FB2A-4397-608C-CAC1B911036B}"/>
              </a:ext>
            </a:extLst>
          </p:cNvPr>
          <p:cNvSpPr>
            <a:spLocks noGrp="1"/>
          </p:cNvSpPr>
          <p:nvPr>
            <p:ph sz="quarter" idx="13"/>
          </p:nvPr>
        </p:nvSpPr>
        <p:spPr>
          <a:xfrm>
            <a:off x="913774" y="1817914"/>
            <a:ext cx="10363826" cy="4245429"/>
          </a:xfrm>
        </p:spPr>
        <p:txBody>
          <a:bodyPr>
            <a:normAutofit fontScale="62500" lnSpcReduction="20000"/>
          </a:bodyPr>
          <a:lstStyle/>
          <a:p>
            <a:r>
              <a:rPr lang="de-CH" cap="none" dirty="0"/>
              <a:t>Carl Zeiss Meditec AG. (Datum unbekannt). Zeiss Intrabeam 600. Zugriff am 22.09.2025 unter: https://www.zeiss.com/meditec/en/legal-information/company-information.html</a:t>
            </a:r>
          </a:p>
          <a:p>
            <a:r>
              <a:rPr lang="de-CH" cap="none" dirty="0"/>
              <a:t>Carl Zeiss Meditec AG. (2023). </a:t>
            </a:r>
            <a:r>
              <a:rPr lang="de-CH" i="1" cap="none" dirty="0"/>
              <a:t>Zwei Welten, ein Nutzen.</a:t>
            </a:r>
            <a:r>
              <a:rPr lang="de-CH" cap="none" dirty="0"/>
              <a:t>. Zeiss Interbeam 600. Jena: Carl Zeiss Meditec AG.</a:t>
            </a:r>
          </a:p>
          <a:p>
            <a:r>
              <a:rPr lang="en-US" cap="none" dirty="0"/>
              <a:t>GMV </a:t>
            </a:r>
            <a:r>
              <a:rPr lang="en-US" cap="none" dirty="0" err="1"/>
              <a:t>Gmbh</a:t>
            </a:r>
            <a:r>
              <a:rPr lang="en-US" cap="none" dirty="0"/>
              <a:t>. (2020). </a:t>
            </a:r>
            <a:r>
              <a:rPr lang="en-US" i="1" cap="none" dirty="0"/>
              <a:t>Radiance. </a:t>
            </a:r>
            <a:r>
              <a:rPr lang="en-US" cap="none" dirty="0"/>
              <a:t>Radiation treatment simulation platform for IORT suitable devices</a:t>
            </a:r>
            <a:r>
              <a:rPr lang="en-US" i="1" cap="none" dirty="0"/>
              <a:t>. </a:t>
            </a:r>
            <a:r>
              <a:rPr lang="en-US" cap="none" dirty="0" err="1"/>
              <a:t>Zugriff</a:t>
            </a:r>
            <a:r>
              <a:rPr lang="en-US" cap="none" dirty="0"/>
              <a:t> am 23.09.2025 </a:t>
            </a:r>
            <a:r>
              <a:rPr lang="en-US" cap="none" dirty="0" err="1"/>
              <a:t>unter</a:t>
            </a:r>
            <a:r>
              <a:rPr lang="en-US" cap="none" dirty="0"/>
              <a:t>: www.Gmv.Com/sites/default/files/content/file/2022/10/13/111/radiance-white-paper-en_v3_5_final.Pdf</a:t>
            </a:r>
          </a:p>
          <a:p>
            <a:r>
              <a:rPr lang="de-CH" cap="none" dirty="0" err="1"/>
              <a:t>Planets</a:t>
            </a:r>
            <a:r>
              <a:rPr lang="de-CH" cap="none" dirty="0"/>
              <a:t> </a:t>
            </a:r>
            <a:r>
              <a:rPr lang="de-CH" cap="none" dirty="0" err="1"/>
              <a:t>cancer</a:t>
            </a:r>
            <a:r>
              <a:rPr lang="de-CH" cap="none" dirty="0"/>
              <a:t> </a:t>
            </a:r>
            <a:r>
              <a:rPr lang="de-CH" cap="none" dirty="0" err="1"/>
              <a:t>charity</a:t>
            </a:r>
            <a:r>
              <a:rPr lang="de-CH" cap="none" dirty="0"/>
              <a:t>. (2017).</a:t>
            </a:r>
            <a:r>
              <a:rPr lang="de-DE" cap="none" dirty="0"/>
              <a:t> </a:t>
            </a:r>
            <a:r>
              <a:rPr lang="de-DE" i="1" cap="none" dirty="0" err="1"/>
              <a:t>Mobetron</a:t>
            </a:r>
            <a:r>
              <a:rPr lang="de-CH" i="1" cap="none" dirty="0"/>
              <a:t>. </a:t>
            </a:r>
            <a:r>
              <a:rPr lang="de-CH" cap="none" dirty="0"/>
              <a:t>Zugriff am 22.09.2025 unter: https://planetscharity.org/news/pancreatic-cancer-patients-receive-radiotherapy-during-surgery-in-uk-first/</a:t>
            </a:r>
          </a:p>
          <a:p>
            <a:r>
              <a:rPr lang="en-US" cap="none" dirty="0" err="1"/>
              <a:t>Schindera</a:t>
            </a:r>
            <a:r>
              <a:rPr lang="en-US" cap="none" dirty="0"/>
              <a:t>, C. (2024). </a:t>
            </a:r>
            <a:r>
              <a:rPr lang="en-US" cap="none" dirty="0" err="1"/>
              <a:t>Kardiale</a:t>
            </a:r>
            <a:r>
              <a:rPr lang="en-US" cap="none" dirty="0"/>
              <a:t> </a:t>
            </a:r>
            <a:r>
              <a:rPr lang="en-US" cap="none" dirty="0" err="1"/>
              <a:t>Spätfolgen</a:t>
            </a:r>
            <a:r>
              <a:rPr lang="en-US" cap="none" dirty="0"/>
              <a:t> </a:t>
            </a:r>
            <a:r>
              <a:rPr lang="en-US" cap="none" dirty="0" err="1"/>
              <a:t>einer</a:t>
            </a:r>
            <a:r>
              <a:rPr lang="en-US" cap="none" dirty="0"/>
              <a:t> </a:t>
            </a:r>
            <a:r>
              <a:rPr lang="en-US" cap="none" dirty="0" err="1"/>
              <a:t>Krebstherapie</a:t>
            </a:r>
            <a:r>
              <a:rPr lang="en-US" cap="none" dirty="0"/>
              <a:t> und </a:t>
            </a:r>
            <a:r>
              <a:rPr lang="en-US" cap="none" dirty="0" err="1"/>
              <a:t>Möglichkeiten</a:t>
            </a:r>
            <a:r>
              <a:rPr lang="en-US" cap="none" dirty="0"/>
              <a:t> der Prevention. </a:t>
            </a:r>
            <a:r>
              <a:rPr lang="en-US" cap="none" dirty="0" err="1"/>
              <a:t>InFo</a:t>
            </a:r>
            <a:r>
              <a:rPr lang="en-US" cap="none" dirty="0"/>
              <a:t> </a:t>
            </a:r>
            <a:r>
              <a:rPr lang="en-US" cap="none" dirty="0" err="1"/>
              <a:t>Hämatologie</a:t>
            </a:r>
            <a:r>
              <a:rPr lang="en-US" cap="none" dirty="0"/>
              <a:t> und </a:t>
            </a:r>
            <a:r>
              <a:rPr lang="en-US" cap="none" dirty="0" err="1"/>
              <a:t>Onkologie</a:t>
            </a:r>
            <a:r>
              <a:rPr lang="en-US" i="1" cap="none" dirty="0"/>
              <a:t>,</a:t>
            </a:r>
            <a:r>
              <a:rPr lang="en-US" cap="none" dirty="0"/>
              <a:t> (27), S. 14.</a:t>
            </a:r>
            <a:endParaRPr lang="de-CH" cap="none" dirty="0"/>
          </a:p>
          <a:p>
            <a:r>
              <a:rPr lang="de-CH" cap="none" dirty="0" err="1"/>
              <a:t>Sunway</a:t>
            </a:r>
            <a:r>
              <a:rPr lang="de-CH" cap="none" dirty="0"/>
              <a:t> Medical Center. (Datum unbekannt). IORT. Zugriff am 23.09.2025 unter: https://www.sunwaycancercentre.com/images/uploads/pdf/iort.pdf</a:t>
            </a:r>
            <a:endParaRPr lang="de-CH" dirty="0"/>
          </a:p>
          <a:p>
            <a:r>
              <a:rPr lang="de-CH" cap="none" dirty="0"/>
              <a:t>Universitätsklinikum Hamburg-Eppendorf. (2017).</a:t>
            </a:r>
            <a:r>
              <a:rPr lang="de-DE" cap="none" dirty="0"/>
              <a:t> Intraoperative Radiotherapie (IORT) mit dem Intrabeam-System als vorgezogener Boost bei der brusterhaltenden Strahlentherapie des Mammakarzinoms</a:t>
            </a:r>
            <a:r>
              <a:rPr lang="de-CH" i="1" cap="none" dirty="0"/>
              <a:t>. </a:t>
            </a:r>
            <a:r>
              <a:rPr lang="de-CH" cap="none" dirty="0"/>
              <a:t>Zugriff am 22.09.2025 unter: https://ediss.Sub.Uni-hamburg.De/bitstream/ediss/7596/1/dissertation.Pdf</a:t>
            </a:r>
          </a:p>
          <a:p>
            <a:r>
              <a:rPr lang="en-US" cap="none" dirty="0"/>
              <a:t>Vaidya, J. S. et al. (2023). The TARGIT-A randomized trial: TARGIT-IORT versus whole breast radiation therapy: long-term local control and survival. </a:t>
            </a:r>
            <a:r>
              <a:rPr lang="en-US" i="1" cap="none" dirty="0"/>
              <a:t>International journal of radiation oncology- biology- physics</a:t>
            </a:r>
            <a:r>
              <a:rPr lang="en-US" cap="none" dirty="0"/>
              <a:t>, (115), S. 1-6.</a:t>
            </a:r>
          </a:p>
          <a:p>
            <a:pPr marL="0" indent="0">
              <a:buNone/>
            </a:pPr>
            <a:endParaRPr lang="de-CH" cap="none" dirty="0"/>
          </a:p>
          <a:p>
            <a:endParaRPr lang="de-CH" cap="none" dirty="0"/>
          </a:p>
          <a:p>
            <a:endParaRPr lang="de-CH" cap="none" dirty="0"/>
          </a:p>
          <a:p>
            <a:endParaRPr lang="de-CH" cap="none" dirty="0"/>
          </a:p>
          <a:p>
            <a:endParaRPr lang="de-CH" cap="none" dirty="0"/>
          </a:p>
          <a:p>
            <a:endParaRPr lang="de-CH" cap="none" dirty="0"/>
          </a:p>
        </p:txBody>
      </p:sp>
      <p:sp>
        <p:nvSpPr>
          <p:cNvPr id="4" name="Fußzeilenplatzhalter 3">
            <a:extLst>
              <a:ext uri="{FF2B5EF4-FFF2-40B4-BE49-F238E27FC236}">
                <a16:creationId xmlns:a16="http://schemas.microsoft.com/office/drawing/2014/main" id="{2B367DA0-C7F8-1C36-8E91-8BA6C3BA0DB4}"/>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171545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BE007-FA40-F1D5-ADBB-6F386C8B0746}"/>
              </a:ext>
            </a:extLst>
          </p:cNvPr>
          <p:cNvSpPr>
            <a:spLocks noGrp="1"/>
          </p:cNvSpPr>
          <p:nvPr>
            <p:ph type="title"/>
          </p:nvPr>
        </p:nvSpPr>
        <p:spPr/>
        <p:txBody>
          <a:bodyPr/>
          <a:lstStyle/>
          <a:p>
            <a:r>
              <a:rPr lang="de-CH" dirty="0"/>
              <a:t>Methodik</a:t>
            </a:r>
          </a:p>
        </p:txBody>
      </p:sp>
      <p:sp>
        <p:nvSpPr>
          <p:cNvPr id="3" name="Inhaltsplatzhalter 2">
            <a:extLst>
              <a:ext uri="{FF2B5EF4-FFF2-40B4-BE49-F238E27FC236}">
                <a16:creationId xmlns:a16="http://schemas.microsoft.com/office/drawing/2014/main" id="{BC3E3550-BB7F-9B85-1346-DDA89CA0517D}"/>
              </a:ext>
            </a:extLst>
          </p:cNvPr>
          <p:cNvSpPr>
            <a:spLocks noGrp="1"/>
          </p:cNvSpPr>
          <p:nvPr>
            <p:ph sz="quarter" idx="13"/>
          </p:nvPr>
        </p:nvSpPr>
        <p:spPr/>
        <p:txBody>
          <a:bodyPr>
            <a:normAutofit fontScale="92500" lnSpcReduction="10000"/>
          </a:bodyPr>
          <a:lstStyle/>
          <a:p>
            <a:r>
              <a:rPr lang="de-CH" cap="none" dirty="0"/>
              <a:t>Internetrecherche</a:t>
            </a:r>
          </a:p>
          <a:p>
            <a:r>
              <a:rPr lang="de-CH" cap="none" dirty="0"/>
              <a:t>Fachzeitschriften</a:t>
            </a:r>
          </a:p>
          <a:p>
            <a:r>
              <a:rPr lang="de-CH" cap="none" dirty="0"/>
              <a:t>Vergleich mehrerer Dissertationen über intraoperative Teilbrustbestrahlung im Gesamten</a:t>
            </a:r>
          </a:p>
          <a:p>
            <a:r>
              <a:rPr lang="de-CH" cap="none" dirty="0"/>
              <a:t>Studienvergleiche</a:t>
            </a:r>
          </a:p>
          <a:p>
            <a:r>
              <a:rPr lang="de-CH" cap="none" dirty="0"/>
              <a:t>Interviews mit Radioonkologe, </a:t>
            </a:r>
            <a:r>
              <a:rPr lang="de-CH" cap="none" dirty="0" err="1"/>
              <a:t>Radiologiefachperson</a:t>
            </a:r>
            <a:r>
              <a:rPr lang="de-CH" cap="none" dirty="0"/>
              <a:t>, Gynäkologin, Klinikleitung, Gerätehersteller </a:t>
            </a:r>
          </a:p>
          <a:p>
            <a:r>
              <a:rPr lang="de-CH" cap="none" dirty="0"/>
              <a:t>Analyse der Gerätetechnik sowie der benötigten Softwarelösungen anhand Herstellermaterial</a:t>
            </a:r>
          </a:p>
          <a:p>
            <a:r>
              <a:rPr lang="de-CH" cap="none" dirty="0"/>
              <a:t>Abschätzung von Relevanz im Praxisalltag heute und in der Zukunft anhand internationaler Markteinführungsberichten sowie Interviews</a:t>
            </a:r>
          </a:p>
          <a:p>
            <a:endParaRPr lang="de-CH" cap="none" dirty="0"/>
          </a:p>
          <a:p>
            <a:endParaRPr lang="de-CH" cap="none" dirty="0"/>
          </a:p>
          <a:p>
            <a:endParaRPr lang="de-CH" cap="none" dirty="0"/>
          </a:p>
        </p:txBody>
      </p:sp>
      <p:sp>
        <p:nvSpPr>
          <p:cNvPr id="4" name="Fußzeilenplatzhalter 3">
            <a:extLst>
              <a:ext uri="{FF2B5EF4-FFF2-40B4-BE49-F238E27FC236}">
                <a16:creationId xmlns:a16="http://schemas.microsoft.com/office/drawing/2014/main" id="{E0210A01-5188-31A6-C86C-6D75A790FFFC}"/>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309903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04C1E-DD4B-9EAA-2594-902C8C42B6E2}"/>
              </a:ext>
            </a:extLst>
          </p:cNvPr>
          <p:cNvSpPr>
            <a:spLocks noGrp="1"/>
          </p:cNvSpPr>
          <p:nvPr>
            <p:ph type="title"/>
          </p:nvPr>
        </p:nvSpPr>
        <p:spPr/>
        <p:txBody>
          <a:bodyPr/>
          <a:lstStyle/>
          <a:p>
            <a:r>
              <a:rPr lang="de-CH" dirty="0"/>
              <a:t>Zentrale Fragestellung</a:t>
            </a:r>
          </a:p>
        </p:txBody>
      </p:sp>
      <p:sp>
        <p:nvSpPr>
          <p:cNvPr id="3" name="Inhaltsplatzhalter 2">
            <a:extLst>
              <a:ext uri="{FF2B5EF4-FFF2-40B4-BE49-F238E27FC236}">
                <a16:creationId xmlns:a16="http://schemas.microsoft.com/office/drawing/2014/main" id="{A721D668-4F0B-F64C-92B9-4276950CD273}"/>
              </a:ext>
            </a:extLst>
          </p:cNvPr>
          <p:cNvSpPr>
            <a:spLocks noGrp="1"/>
          </p:cNvSpPr>
          <p:nvPr>
            <p:ph sz="quarter" idx="13"/>
          </p:nvPr>
        </p:nvSpPr>
        <p:spPr>
          <a:xfrm>
            <a:off x="913149" y="3063778"/>
            <a:ext cx="10363826" cy="1497337"/>
          </a:xfrm>
        </p:spPr>
        <p:txBody>
          <a:bodyPr>
            <a:normAutofit lnSpcReduction="10000"/>
          </a:bodyPr>
          <a:lstStyle/>
          <a:p>
            <a:pPr marL="0" indent="0">
              <a:buNone/>
            </a:pPr>
            <a:r>
              <a:rPr lang="de-CH" cap="none" dirty="0"/>
              <a:t>Ich untersuche die Vorteile der IORT mit Intrabeam® bei einer 70- jährigen Patientin, die an einem frühen Mammakarzinom des non </a:t>
            </a:r>
            <a:r>
              <a:rPr lang="de-CH" cap="none" dirty="0" err="1"/>
              <a:t>specific</a:t>
            </a:r>
            <a:r>
              <a:rPr lang="de-CH" cap="none" dirty="0"/>
              <a:t> type (</a:t>
            </a:r>
            <a:r>
              <a:rPr lang="de-CH" cap="none" dirty="0" err="1"/>
              <a:t>nst</a:t>
            </a:r>
            <a:r>
              <a:rPr lang="de-CH" cap="none" dirty="0"/>
              <a:t>) leidet. Dabei vergleiche ich, ob die IORT im Gegensatz zur externen Radiotherapie der gesamten Mamma (EBRT am </a:t>
            </a:r>
            <a:r>
              <a:rPr lang="de-CH" cap="none" dirty="0" err="1"/>
              <a:t>Linac</a:t>
            </a:r>
            <a:r>
              <a:rPr lang="de-CH" cap="none" dirty="0"/>
              <a:t>) eine erhöhte Rezidivrate hat. </a:t>
            </a:r>
          </a:p>
          <a:p>
            <a:pPr marL="0" indent="0">
              <a:buNone/>
            </a:pPr>
            <a:endParaRPr lang="de-CH" cap="none" dirty="0"/>
          </a:p>
        </p:txBody>
      </p:sp>
      <p:sp>
        <p:nvSpPr>
          <p:cNvPr id="4" name="Fußzeilenplatzhalter 3">
            <a:extLst>
              <a:ext uri="{FF2B5EF4-FFF2-40B4-BE49-F238E27FC236}">
                <a16:creationId xmlns:a16="http://schemas.microsoft.com/office/drawing/2014/main" id="{D2666DA1-9506-7DB5-0455-B826ECA57700}"/>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42011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1B825-79B0-5CD1-18C0-C40B89B5C23A}"/>
              </a:ext>
            </a:extLst>
          </p:cNvPr>
          <p:cNvSpPr>
            <a:spLocks noGrp="1"/>
          </p:cNvSpPr>
          <p:nvPr>
            <p:ph type="title"/>
          </p:nvPr>
        </p:nvSpPr>
        <p:spPr>
          <a:xfrm>
            <a:off x="913774" y="2828317"/>
            <a:ext cx="10364451" cy="1596177"/>
          </a:xfrm>
        </p:spPr>
        <p:txBody>
          <a:bodyPr/>
          <a:lstStyle/>
          <a:p>
            <a:r>
              <a:rPr lang="de-CH" dirty="0"/>
              <a:t>Gerätetechniken für die IORT</a:t>
            </a:r>
            <a:br>
              <a:rPr lang="de-CH" dirty="0"/>
            </a:br>
            <a:endParaRPr lang="de-CH" dirty="0"/>
          </a:p>
        </p:txBody>
      </p:sp>
      <p:sp>
        <p:nvSpPr>
          <p:cNvPr id="4" name="Fußzeilenplatzhalter 3">
            <a:extLst>
              <a:ext uri="{FF2B5EF4-FFF2-40B4-BE49-F238E27FC236}">
                <a16:creationId xmlns:a16="http://schemas.microsoft.com/office/drawing/2014/main" id="{F84D9274-0817-AF41-F644-341281B96D0E}"/>
              </a:ext>
            </a:extLst>
          </p:cNvPr>
          <p:cNvSpPr>
            <a:spLocks noGrp="1"/>
          </p:cNvSpPr>
          <p:nvPr>
            <p:ph type="ftr" sz="quarter" idx="11"/>
          </p:nvPr>
        </p:nvSpPr>
        <p:spPr/>
        <p:txBody>
          <a:bodyPr/>
          <a:lstStyle/>
          <a:p>
            <a:r>
              <a:rPr lang="en-US"/>
              <a:t>Carmen Constantinou, Lindau Oktober 2025</a:t>
            </a:r>
            <a:endParaRPr lang="en-US" dirty="0"/>
          </a:p>
        </p:txBody>
      </p:sp>
    </p:spTree>
    <p:extLst>
      <p:ext uri="{BB962C8B-B14F-4D97-AF65-F5344CB8AC3E}">
        <p14:creationId xmlns:p14="http://schemas.microsoft.com/office/powerpoint/2010/main" val="104805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F5F76-C07A-EEE6-7CAA-2EB577D473DC}"/>
              </a:ext>
            </a:extLst>
          </p:cNvPr>
          <p:cNvSpPr>
            <a:spLocks noGrp="1"/>
          </p:cNvSpPr>
          <p:nvPr>
            <p:ph type="title"/>
          </p:nvPr>
        </p:nvSpPr>
        <p:spPr>
          <a:xfrm>
            <a:off x="456575" y="478006"/>
            <a:ext cx="10364451" cy="777926"/>
          </a:xfrm>
        </p:spPr>
        <p:txBody>
          <a:bodyPr/>
          <a:lstStyle/>
          <a:p>
            <a:r>
              <a:rPr lang="de-CH" dirty="0"/>
              <a:t>Brachytherapie</a:t>
            </a:r>
          </a:p>
        </p:txBody>
      </p:sp>
      <p:sp>
        <p:nvSpPr>
          <p:cNvPr id="4" name="Fußzeilenplatzhalter 3">
            <a:extLst>
              <a:ext uri="{FF2B5EF4-FFF2-40B4-BE49-F238E27FC236}">
                <a16:creationId xmlns:a16="http://schemas.microsoft.com/office/drawing/2014/main" id="{39CF05C6-60C7-8096-F827-94B0501547BD}"/>
              </a:ext>
            </a:extLst>
          </p:cNvPr>
          <p:cNvSpPr>
            <a:spLocks noGrp="1"/>
          </p:cNvSpPr>
          <p:nvPr>
            <p:ph type="ftr" sz="quarter" idx="11"/>
          </p:nvPr>
        </p:nvSpPr>
        <p:spPr>
          <a:xfrm>
            <a:off x="217088" y="6248400"/>
            <a:ext cx="6672887" cy="365125"/>
          </a:xfrm>
        </p:spPr>
        <p:txBody>
          <a:bodyPr/>
          <a:lstStyle/>
          <a:p>
            <a:r>
              <a:rPr lang="en-US" dirty="0"/>
              <a:t>Carmen Constantinou, Lindau Oktober 2025</a:t>
            </a:r>
          </a:p>
        </p:txBody>
      </p:sp>
      <p:sp>
        <p:nvSpPr>
          <p:cNvPr id="7" name="Textfeld 6">
            <a:extLst>
              <a:ext uri="{FF2B5EF4-FFF2-40B4-BE49-F238E27FC236}">
                <a16:creationId xmlns:a16="http://schemas.microsoft.com/office/drawing/2014/main" id="{F78650C6-F8AC-A064-A314-3EE48C926C93}"/>
              </a:ext>
            </a:extLst>
          </p:cNvPr>
          <p:cNvSpPr txBox="1"/>
          <p:nvPr/>
        </p:nvSpPr>
        <p:spPr>
          <a:xfrm>
            <a:off x="1577468" y="5602069"/>
            <a:ext cx="9346726" cy="646331"/>
          </a:xfrm>
          <a:prstGeom prst="rect">
            <a:avLst/>
          </a:prstGeom>
          <a:noFill/>
        </p:spPr>
        <p:txBody>
          <a:bodyPr wrap="none" rtlCol="0">
            <a:spAutoFit/>
          </a:bodyPr>
          <a:lstStyle/>
          <a:p>
            <a:r>
              <a:rPr lang="de-CH" dirty="0"/>
              <a:t>Abb. 1: Brachytherapie (Universitätsklinikum Hamburg-Eppendorf, 2017, Zugriff am 22.09.2025)</a:t>
            </a:r>
          </a:p>
          <a:p>
            <a:endParaRPr lang="de-CH" dirty="0"/>
          </a:p>
        </p:txBody>
      </p:sp>
      <p:pic>
        <p:nvPicPr>
          <p:cNvPr id="11" name="Inhaltsplatzhalter 10" descr="Ein Bild, das Kunst enthält.&#10;&#10;KI-generierte Inhalte können fehlerhaft sein.">
            <a:extLst>
              <a:ext uri="{FF2B5EF4-FFF2-40B4-BE49-F238E27FC236}">
                <a16:creationId xmlns:a16="http://schemas.microsoft.com/office/drawing/2014/main" id="{48F45610-D73D-9EF9-0581-399634CEFC26}"/>
              </a:ext>
            </a:extLst>
          </p:cNvPr>
          <p:cNvPicPr>
            <a:picLocks noGrp="1" noChangeAspect="1"/>
          </p:cNvPicPr>
          <p:nvPr>
            <p:ph sz="quarter" idx="13"/>
          </p:nvPr>
        </p:nvPicPr>
        <p:blipFill>
          <a:blip r:embed="rId2"/>
          <a:stretch>
            <a:fillRect/>
          </a:stretch>
        </p:blipFill>
        <p:spPr>
          <a:xfrm>
            <a:off x="1754451" y="1243754"/>
            <a:ext cx="8683098" cy="4089288"/>
          </a:xfrm>
        </p:spPr>
      </p:pic>
    </p:spTree>
    <p:extLst>
      <p:ext uri="{BB962C8B-B14F-4D97-AF65-F5344CB8AC3E}">
        <p14:creationId xmlns:p14="http://schemas.microsoft.com/office/powerpoint/2010/main" val="355324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B1F4B-275E-6D8C-A0F7-C8797F051F04}"/>
              </a:ext>
            </a:extLst>
          </p:cNvPr>
          <p:cNvSpPr>
            <a:spLocks noGrp="1"/>
          </p:cNvSpPr>
          <p:nvPr>
            <p:ph type="title"/>
          </p:nvPr>
        </p:nvSpPr>
        <p:spPr>
          <a:xfrm>
            <a:off x="913775" y="618518"/>
            <a:ext cx="10364451" cy="365125"/>
          </a:xfrm>
        </p:spPr>
        <p:txBody>
          <a:bodyPr>
            <a:normAutofit fontScale="90000"/>
          </a:bodyPr>
          <a:lstStyle/>
          <a:p>
            <a:r>
              <a:rPr lang="de-CH" dirty="0" err="1"/>
              <a:t>Mobetron</a:t>
            </a:r>
            <a:endParaRPr lang="de-CH" dirty="0"/>
          </a:p>
        </p:txBody>
      </p:sp>
      <p:sp>
        <p:nvSpPr>
          <p:cNvPr id="4" name="Fußzeilenplatzhalter 3">
            <a:extLst>
              <a:ext uri="{FF2B5EF4-FFF2-40B4-BE49-F238E27FC236}">
                <a16:creationId xmlns:a16="http://schemas.microsoft.com/office/drawing/2014/main" id="{61BAECCE-2421-B08D-EB01-7508C66ED579}"/>
              </a:ext>
            </a:extLst>
          </p:cNvPr>
          <p:cNvSpPr>
            <a:spLocks noGrp="1"/>
          </p:cNvSpPr>
          <p:nvPr>
            <p:ph type="ftr" sz="quarter" idx="11"/>
          </p:nvPr>
        </p:nvSpPr>
        <p:spPr>
          <a:xfrm>
            <a:off x="402145" y="6394903"/>
            <a:ext cx="6672887" cy="365125"/>
          </a:xfrm>
        </p:spPr>
        <p:txBody>
          <a:bodyPr/>
          <a:lstStyle/>
          <a:p>
            <a:r>
              <a:rPr lang="en-US"/>
              <a:t>Carmen Constantinou, Lindau Oktober 2025</a:t>
            </a:r>
            <a:endParaRPr lang="en-US" dirty="0"/>
          </a:p>
        </p:txBody>
      </p:sp>
      <p:sp>
        <p:nvSpPr>
          <p:cNvPr id="8" name="Textfeld 7">
            <a:extLst>
              <a:ext uri="{FF2B5EF4-FFF2-40B4-BE49-F238E27FC236}">
                <a16:creationId xmlns:a16="http://schemas.microsoft.com/office/drawing/2014/main" id="{3243ACB9-8A1E-EE37-57F7-B9F24B0055AC}"/>
              </a:ext>
            </a:extLst>
          </p:cNvPr>
          <p:cNvSpPr txBox="1"/>
          <p:nvPr/>
        </p:nvSpPr>
        <p:spPr>
          <a:xfrm>
            <a:off x="2937092" y="6270216"/>
            <a:ext cx="6937861" cy="646331"/>
          </a:xfrm>
          <a:prstGeom prst="rect">
            <a:avLst/>
          </a:prstGeom>
          <a:noFill/>
        </p:spPr>
        <p:txBody>
          <a:bodyPr wrap="none" rtlCol="0">
            <a:spAutoFit/>
          </a:bodyPr>
          <a:lstStyle/>
          <a:p>
            <a:r>
              <a:rPr lang="de-CH" dirty="0"/>
              <a:t>Abb. 2: </a:t>
            </a:r>
            <a:r>
              <a:rPr lang="de-CH" dirty="0" err="1"/>
              <a:t>Mobetron</a:t>
            </a:r>
            <a:r>
              <a:rPr lang="de-CH" dirty="0"/>
              <a:t> (</a:t>
            </a:r>
            <a:r>
              <a:rPr lang="de-CH" dirty="0" err="1"/>
              <a:t>Planets</a:t>
            </a:r>
            <a:r>
              <a:rPr lang="de-CH" dirty="0"/>
              <a:t> </a:t>
            </a:r>
            <a:r>
              <a:rPr lang="de-CH" dirty="0" err="1"/>
              <a:t>cancer</a:t>
            </a:r>
            <a:r>
              <a:rPr lang="de-CH" dirty="0"/>
              <a:t> </a:t>
            </a:r>
            <a:r>
              <a:rPr lang="de-CH" dirty="0" err="1"/>
              <a:t>charity</a:t>
            </a:r>
            <a:r>
              <a:rPr lang="de-CH" dirty="0"/>
              <a:t>, 2017, Zugriff am 22.09.2025)</a:t>
            </a:r>
          </a:p>
          <a:p>
            <a:endParaRPr lang="de-CH" dirty="0"/>
          </a:p>
        </p:txBody>
      </p:sp>
      <p:pic>
        <p:nvPicPr>
          <p:cNvPr id="12" name="Inhaltsplatzhalter 11" descr="Ein Bild, das medizinische Ausrüstung, Im Haus, Maschine, Gesundheitsversorgung enthält.&#10;&#10;KI-generierte Inhalte können fehlerhaft sein.">
            <a:extLst>
              <a:ext uri="{FF2B5EF4-FFF2-40B4-BE49-F238E27FC236}">
                <a16:creationId xmlns:a16="http://schemas.microsoft.com/office/drawing/2014/main" id="{DFC4E5A0-5066-5AEC-A4BE-8C925B1F2B72}"/>
              </a:ext>
            </a:extLst>
          </p:cNvPr>
          <p:cNvPicPr>
            <a:picLocks noGrp="1" noChangeAspect="1"/>
          </p:cNvPicPr>
          <p:nvPr>
            <p:ph sz="quarter" idx="13"/>
          </p:nvPr>
        </p:nvPicPr>
        <p:blipFill>
          <a:blip r:embed="rId2"/>
          <a:stretch>
            <a:fillRect/>
          </a:stretch>
        </p:blipFill>
        <p:spPr>
          <a:xfrm>
            <a:off x="2646580" y="989242"/>
            <a:ext cx="7872175" cy="5249141"/>
          </a:xfrm>
        </p:spPr>
      </p:pic>
    </p:spTree>
    <p:extLst>
      <p:ext uri="{BB962C8B-B14F-4D97-AF65-F5344CB8AC3E}">
        <p14:creationId xmlns:p14="http://schemas.microsoft.com/office/powerpoint/2010/main" val="95208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083F9-612C-EF7B-9167-606CAEF60FAC}"/>
              </a:ext>
            </a:extLst>
          </p:cNvPr>
          <p:cNvSpPr>
            <a:spLocks noGrp="1"/>
          </p:cNvSpPr>
          <p:nvPr>
            <p:ph type="title"/>
          </p:nvPr>
        </p:nvSpPr>
        <p:spPr>
          <a:xfrm>
            <a:off x="913775" y="618518"/>
            <a:ext cx="10364451" cy="454002"/>
          </a:xfrm>
        </p:spPr>
        <p:txBody>
          <a:bodyPr>
            <a:normAutofit fontScale="90000"/>
          </a:bodyPr>
          <a:lstStyle/>
          <a:p>
            <a:r>
              <a:rPr lang="de-CH" cap="none" dirty="0"/>
              <a:t>Intrabeam®</a:t>
            </a:r>
            <a:endParaRPr lang="de-CH" dirty="0"/>
          </a:p>
        </p:txBody>
      </p:sp>
      <p:sp>
        <p:nvSpPr>
          <p:cNvPr id="4" name="Fußzeilenplatzhalter 3">
            <a:extLst>
              <a:ext uri="{FF2B5EF4-FFF2-40B4-BE49-F238E27FC236}">
                <a16:creationId xmlns:a16="http://schemas.microsoft.com/office/drawing/2014/main" id="{D074679B-AEDF-42F0-1688-38A971C58FC5}"/>
              </a:ext>
            </a:extLst>
          </p:cNvPr>
          <p:cNvSpPr>
            <a:spLocks noGrp="1"/>
          </p:cNvSpPr>
          <p:nvPr>
            <p:ph type="ftr" sz="quarter" idx="11"/>
          </p:nvPr>
        </p:nvSpPr>
        <p:spPr>
          <a:xfrm>
            <a:off x="212299" y="6389002"/>
            <a:ext cx="6672887" cy="365125"/>
          </a:xfrm>
        </p:spPr>
        <p:txBody>
          <a:bodyPr/>
          <a:lstStyle/>
          <a:p>
            <a:r>
              <a:rPr lang="en-US" dirty="0"/>
              <a:t>Carmen Constantinou, Lindau Oktober 2025</a:t>
            </a:r>
          </a:p>
        </p:txBody>
      </p:sp>
      <p:pic>
        <p:nvPicPr>
          <p:cNvPr id="14" name="Inhaltsplatzhalter 13" descr="Ein Bild, das medizinische Ausrüstung, Maschine, Computer, Im Haus enthält.&#10;&#10;KI-generierte Inhalte können fehlerhaft sein.">
            <a:extLst>
              <a:ext uri="{FF2B5EF4-FFF2-40B4-BE49-F238E27FC236}">
                <a16:creationId xmlns:a16="http://schemas.microsoft.com/office/drawing/2014/main" id="{AF91C503-FA9A-96BB-306A-AB07794EB715}"/>
              </a:ext>
            </a:extLst>
          </p:cNvPr>
          <p:cNvPicPr>
            <a:picLocks noGrp="1" noChangeAspect="1"/>
          </p:cNvPicPr>
          <p:nvPr>
            <p:ph sz="quarter" idx="13"/>
          </p:nvPr>
        </p:nvPicPr>
        <p:blipFill>
          <a:blip r:embed="rId2"/>
          <a:stretch>
            <a:fillRect/>
          </a:stretch>
        </p:blipFill>
        <p:spPr>
          <a:xfrm>
            <a:off x="3548743" y="1116223"/>
            <a:ext cx="5671457" cy="5123260"/>
          </a:xfrm>
        </p:spPr>
      </p:pic>
      <p:sp>
        <p:nvSpPr>
          <p:cNvPr id="16" name="Textfeld 15">
            <a:extLst>
              <a:ext uri="{FF2B5EF4-FFF2-40B4-BE49-F238E27FC236}">
                <a16:creationId xmlns:a16="http://schemas.microsoft.com/office/drawing/2014/main" id="{E1BEB8F2-DB52-2E01-43F6-21CC74C9D010}"/>
              </a:ext>
            </a:extLst>
          </p:cNvPr>
          <p:cNvSpPr txBox="1"/>
          <p:nvPr/>
        </p:nvSpPr>
        <p:spPr>
          <a:xfrm>
            <a:off x="3236968" y="6248400"/>
            <a:ext cx="6672887" cy="646331"/>
          </a:xfrm>
          <a:prstGeom prst="rect">
            <a:avLst/>
          </a:prstGeom>
          <a:noFill/>
        </p:spPr>
        <p:txBody>
          <a:bodyPr wrap="square" rtlCol="0">
            <a:spAutoFit/>
          </a:bodyPr>
          <a:lstStyle/>
          <a:p>
            <a:r>
              <a:rPr lang="de-CH" dirty="0"/>
              <a:t>Abb. 3: Intrabeam (Carl Zeiss Meditec AG, Datum unbekannt, Zugriff am 22.09.2025)</a:t>
            </a:r>
          </a:p>
        </p:txBody>
      </p:sp>
    </p:spTree>
    <p:extLst>
      <p:ext uri="{BB962C8B-B14F-4D97-AF65-F5344CB8AC3E}">
        <p14:creationId xmlns:p14="http://schemas.microsoft.com/office/powerpoint/2010/main" val="325306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B10F655A-F15A-893E-0374-44A82E3DEF1F}"/>
              </a:ext>
            </a:extLst>
          </p:cNvPr>
          <p:cNvSpPr>
            <a:spLocks noGrp="1"/>
          </p:cNvSpPr>
          <p:nvPr>
            <p:ph type="ftr" sz="quarter" idx="11"/>
          </p:nvPr>
        </p:nvSpPr>
        <p:spPr/>
        <p:txBody>
          <a:bodyPr/>
          <a:lstStyle/>
          <a:p>
            <a:r>
              <a:rPr lang="en-US"/>
              <a:t>Carmen Constantinou, Lindau Oktober 2025</a:t>
            </a:r>
            <a:endParaRPr lang="en-US" dirty="0"/>
          </a:p>
        </p:txBody>
      </p:sp>
      <p:pic>
        <p:nvPicPr>
          <p:cNvPr id="14" name="Inhaltsplatzhalter 13" descr="Ein Bild, das medizinische Ausrüstung, medizinisch, Gesundheitsversorgung, Kleidung enthält.&#10;&#10;KI-generierte Inhalte können fehlerhaft sein.">
            <a:extLst>
              <a:ext uri="{FF2B5EF4-FFF2-40B4-BE49-F238E27FC236}">
                <a16:creationId xmlns:a16="http://schemas.microsoft.com/office/drawing/2014/main" id="{4D0120A9-85E2-1ACE-C107-2F82553CF644}"/>
              </a:ext>
            </a:extLst>
          </p:cNvPr>
          <p:cNvPicPr>
            <a:picLocks noGrp="1" noChangeAspect="1"/>
          </p:cNvPicPr>
          <p:nvPr>
            <p:ph sz="quarter" idx="13"/>
          </p:nvPr>
        </p:nvPicPr>
        <p:blipFill>
          <a:blip r:embed="rId2"/>
          <a:stretch>
            <a:fillRect/>
          </a:stretch>
        </p:blipFill>
        <p:spPr>
          <a:xfrm>
            <a:off x="0" y="0"/>
            <a:ext cx="12192000" cy="8781903"/>
          </a:xfrm>
        </p:spPr>
      </p:pic>
      <p:sp>
        <p:nvSpPr>
          <p:cNvPr id="16" name="Textfeld 15">
            <a:extLst>
              <a:ext uri="{FF2B5EF4-FFF2-40B4-BE49-F238E27FC236}">
                <a16:creationId xmlns:a16="http://schemas.microsoft.com/office/drawing/2014/main" id="{7AC7DF72-84ED-2D33-114E-B11DF1BA4610}"/>
              </a:ext>
            </a:extLst>
          </p:cNvPr>
          <p:cNvSpPr txBox="1"/>
          <p:nvPr/>
        </p:nvSpPr>
        <p:spPr>
          <a:xfrm>
            <a:off x="99830" y="7392041"/>
            <a:ext cx="379911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Carmen Constantinou, Lindau Oktober 2025</a:t>
            </a:r>
          </a:p>
        </p:txBody>
      </p:sp>
      <p:sp>
        <p:nvSpPr>
          <p:cNvPr id="2" name="Textfeld 1">
            <a:extLst>
              <a:ext uri="{FF2B5EF4-FFF2-40B4-BE49-F238E27FC236}">
                <a16:creationId xmlns:a16="http://schemas.microsoft.com/office/drawing/2014/main" id="{5C2B404D-241D-DFCA-183F-DE0346859203}"/>
              </a:ext>
            </a:extLst>
          </p:cNvPr>
          <p:cNvSpPr txBox="1"/>
          <p:nvPr/>
        </p:nvSpPr>
        <p:spPr>
          <a:xfrm>
            <a:off x="4180114" y="6248400"/>
            <a:ext cx="7620000" cy="646331"/>
          </a:xfrm>
          <a:prstGeom prst="rect">
            <a:avLst/>
          </a:prstGeom>
          <a:noFill/>
        </p:spPr>
        <p:txBody>
          <a:bodyPr wrap="square" rtlCol="0">
            <a:spAutoFit/>
          </a:bodyPr>
          <a:lstStyle/>
          <a:p>
            <a:r>
              <a:rPr lang="de-CH" dirty="0"/>
              <a:t>Abb. 4: Intrabeam im OP (Carl Zeiss Meditec AG, Datum unbekannt, Zugriff am 22.09.2025)</a:t>
            </a:r>
          </a:p>
        </p:txBody>
      </p:sp>
    </p:spTree>
    <p:extLst>
      <p:ext uri="{BB962C8B-B14F-4D97-AF65-F5344CB8AC3E}">
        <p14:creationId xmlns:p14="http://schemas.microsoft.com/office/powerpoint/2010/main" val="185052252"/>
      </p:ext>
    </p:extLst>
  </p:cSld>
  <p:clrMapOvr>
    <a:masterClrMapping/>
  </p:clrMapOvr>
</p:sld>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1448</Words>
  <Application>Microsoft Office PowerPoint</Application>
  <PresentationFormat>Breitbild</PresentationFormat>
  <Paragraphs>112</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Aptos</vt:lpstr>
      <vt:lpstr>Arial</vt:lpstr>
      <vt:lpstr>Tw Cen MT</vt:lpstr>
      <vt:lpstr>Tropfen</vt:lpstr>
      <vt:lpstr>Vorstellung Diplomarbeit</vt:lpstr>
      <vt:lpstr>Motivation</vt:lpstr>
      <vt:lpstr>Methodik</vt:lpstr>
      <vt:lpstr>Zentrale Fragestellung</vt:lpstr>
      <vt:lpstr>Gerätetechniken für die IORT </vt:lpstr>
      <vt:lpstr>Brachytherapie</vt:lpstr>
      <vt:lpstr>Mobetron</vt:lpstr>
      <vt:lpstr>Intrabeam®</vt:lpstr>
      <vt:lpstr>PowerPoint-Präsentation</vt:lpstr>
      <vt:lpstr>Funktionstechnik</vt:lpstr>
      <vt:lpstr>PowerPoint-Präsentation</vt:lpstr>
      <vt:lpstr>Positionierung</vt:lpstr>
      <vt:lpstr>Applikatoren</vt:lpstr>
      <vt:lpstr>PowerPoint-Präsentation</vt:lpstr>
      <vt:lpstr>Indikationen für Einmalgabe 20 Gy / Risikofaktoren</vt:lpstr>
      <vt:lpstr>Softwarelösung Radiance</vt:lpstr>
      <vt:lpstr>Dosisreduktion</vt:lpstr>
      <vt:lpstr>Tiefere cardiale Mortalität bei IORt mit Intrabeam vs EBRT</vt:lpstr>
      <vt:lpstr> Vorteile der IORT mit Intrabeam®</vt:lpstr>
      <vt:lpstr>PowerPoint-Präsentation</vt:lpstr>
      <vt:lpstr>Fachliche Schlussfolgerung</vt:lpstr>
      <vt:lpstr>PowerPoint-Präsentation</vt:lpstr>
      <vt:lpstr>Ausblick</vt:lpstr>
      <vt:lpstr>Fragen?</vt:lpstr>
      <vt:lpstr>Literaturverzeichnis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Carmen Constantinou</dc:creator>
  <cp:lastModifiedBy>Carmen Constantinou</cp:lastModifiedBy>
  <cp:revision>6</cp:revision>
  <dcterms:created xsi:type="dcterms:W3CDTF">2025-09-22T17:59:56Z</dcterms:created>
  <dcterms:modified xsi:type="dcterms:W3CDTF">2025-10-01T19:32:30Z</dcterms:modified>
</cp:coreProperties>
</file>